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5"/>
    <p:sldMasterId id="2147483734" r:id="rId6"/>
    <p:sldMasterId id="2147483739" r:id="rId7"/>
    <p:sldMasterId id="2147483757" r:id="rId8"/>
    <p:sldMasterId id="2147483761" r:id="rId9"/>
    <p:sldMasterId id="2147483771" r:id="rId10"/>
    <p:sldMasterId id="2147483797" r:id="rId11"/>
    <p:sldMasterId id="2147483819" r:id="rId12"/>
    <p:sldMasterId id="2147483906" r:id="rId13"/>
    <p:sldMasterId id="2147483964" r:id="rId14"/>
    <p:sldMasterId id="2147483989" r:id="rId15"/>
    <p:sldMasterId id="2147484019" r:id="rId16"/>
    <p:sldMasterId id="2147484057" r:id="rId17"/>
  </p:sldMasterIdLst>
  <p:notesMasterIdLst>
    <p:notesMasterId r:id="rId27"/>
  </p:notesMasterIdLst>
  <p:handoutMasterIdLst>
    <p:handoutMasterId r:id="rId28"/>
  </p:handoutMasterIdLst>
  <p:sldIdLst>
    <p:sldId id="752" r:id="rId18"/>
    <p:sldId id="955" r:id="rId19"/>
    <p:sldId id="961" r:id="rId20"/>
    <p:sldId id="963" r:id="rId21"/>
    <p:sldId id="964" r:id="rId22"/>
    <p:sldId id="965" r:id="rId23"/>
    <p:sldId id="962" r:id="rId24"/>
    <p:sldId id="536" r:id="rId25"/>
    <p:sldId id="753" r:id="rId26"/>
  </p:sldIdLst>
  <p:sldSz cx="9144000" cy="6858000" type="screen4x3"/>
  <p:notesSz cx="6797675" cy="9926638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19"/>
    <a:srgbClr val="00B050"/>
    <a:srgbClr val="FFECB2"/>
    <a:srgbClr val="FFDA65"/>
    <a:srgbClr val="B4FF8F"/>
    <a:srgbClr val="C6D9F1"/>
    <a:srgbClr val="FFF4D0"/>
    <a:srgbClr val="EEEFEF"/>
    <a:srgbClr val="BEACCC"/>
    <a:srgbClr val="D4C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1205" autoAdjust="0"/>
  </p:normalViewPr>
  <p:slideViewPr>
    <p:cSldViewPr>
      <p:cViewPr varScale="1">
        <p:scale>
          <a:sx n="104" d="100"/>
          <a:sy n="104" d="100"/>
        </p:scale>
        <p:origin x="1692" y="114"/>
      </p:cViewPr>
      <p:guideLst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3077" y="-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607A1-0186-494C-A3A9-07772C489FE8}" type="slidenum">
              <a:rPr lang="en-US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3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EBACCAB-D60E-5D4C-9575-030BC7C72B1D}" type="datetimeFigureOut">
              <a:rPr lang="en-US" smtClean="0"/>
              <a:pPr/>
              <a:t>6/5/2020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3C551B-FB78-B248-85BC-CAC8E1FB7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57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2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1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3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4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3" Type="http://schemas.openxmlformats.org/officeDocument/2006/relationships/image" Target="../media/image9.wmf"/><Relationship Id="rId21" Type="http://schemas.openxmlformats.org/officeDocument/2006/relationships/image" Target="../media/image27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23" Type="http://schemas.openxmlformats.org/officeDocument/2006/relationships/image" Target="../media/image29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28.w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3" Type="http://schemas.openxmlformats.org/officeDocument/2006/relationships/image" Target="../media/image9.wmf"/><Relationship Id="rId21" Type="http://schemas.openxmlformats.org/officeDocument/2006/relationships/image" Target="../media/image27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23" Type="http://schemas.openxmlformats.org/officeDocument/2006/relationships/image" Target="../media/image29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28.w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2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8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43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Myriad Pro" panose="020B050303040302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Myriad Pro"/>
              </a:defRPr>
            </a:lvl1pPr>
            <a:lvl2pPr>
              <a:defRPr sz="4000">
                <a:solidFill>
                  <a:schemeClr val="tx1"/>
                </a:solidFill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515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69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8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39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470" y="120652"/>
            <a:ext cx="2156998" cy="92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21303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39532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143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22305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077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val="35167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7662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605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4563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719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4901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569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974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presetID="59" presetClass="entr"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595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655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77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394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0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 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endParaRPr lang="de-AT" sz="1500">
              <a:solidFill>
                <a:prstClr val="white"/>
              </a:solidFill>
            </a:endParaRPr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307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470" y="120652"/>
            <a:ext cx="2156998" cy="92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8745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37750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9966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507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3284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42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val="10286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7859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7980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362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8295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245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5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861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65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presetID="59" presetClass="entr"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CC7-D20A-4988-A1A7-356591AC08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E229-0B87-4B88-9A74-D1D4827FE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3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67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43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201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500" dirty="0">
              <a:solidFill>
                <a:srgbClr val="4D4D4E"/>
              </a:solidFill>
              <a:latin typeface="Trebuchet MS"/>
              <a:ea typeface="+mn-ea"/>
              <a:cs typeface="+mn-cs"/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 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endParaRPr lang="de-AT" sz="1500">
              <a:solidFill>
                <a:prstClr val="white"/>
              </a:solidFill>
            </a:endParaRPr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096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hr-HR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/>
            </a:lvl1pPr>
            <a:lvl2pPr marL="363538" indent="-188913">
              <a:defRPr sz="2800"/>
            </a:lvl2pPr>
            <a:lvl3pPr marL="711200" indent="-174625">
              <a:defRPr sz="2800"/>
            </a:lvl3pPr>
            <a:lvl4pPr marL="1074738" indent="-174625">
              <a:defRPr sz="2800"/>
            </a:lvl4pPr>
            <a:lvl5pPr marL="1436688" indent="-174625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1762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552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34616"/>
            <a:ext cx="7560000" cy="8382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732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771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279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462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6784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9216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4904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005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31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6850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2676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235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7195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8306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746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0707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0" y="977178"/>
            <a:ext cx="7656644" cy="54138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0963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901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1566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31706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CC7-D20A-4988-A1A7-356591AC08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AE229-0B87-4B88-9A74-D1D4827FE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82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746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55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85800"/>
            <a:ext cx="7980356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27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23528" y="404664"/>
            <a:ext cx="8496944" cy="6264696"/>
            <a:chOff x="323528" y="404664"/>
            <a:chExt cx="8496944" cy="6264696"/>
          </a:xfrm>
          <a:effectLst/>
        </p:grpSpPr>
        <p:grpSp>
          <p:nvGrpSpPr>
            <p:cNvPr id="3" name="Group 2"/>
            <p:cNvGrpSpPr/>
            <p:nvPr/>
          </p:nvGrpSpPr>
          <p:grpSpPr>
            <a:xfrm>
              <a:off x="323528" y="404664"/>
              <a:ext cx="8496944" cy="6264696"/>
              <a:chOff x="323528" y="548680"/>
              <a:chExt cx="8496944" cy="626469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3528" y="548680"/>
                <a:ext cx="8496944" cy="6264696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602000" y="1196896"/>
                <a:ext cx="5940000" cy="4968264"/>
                <a:chOff x="1602000" y="764704"/>
                <a:chExt cx="5940000" cy="4968264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602000" y="764704"/>
                  <a:ext cx="5940000" cy="2376264"/>
                  <a:chOff x="1763688" y="2060848"/>
                  <a:chExt cx="5940000" cy="2376264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1763688" y="2060848"/>
                    <a:ext cx="1188000" cy="237626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50" dirty="0">
                        <a:solidFill>
                          <a:prstClr val="black"/>
                        </a:solidFill>
                      </a:rPr>
                      <a:t>Key partners</a:t>
                    </a: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2951688" y="2060848"/>
                    <a:ext cx="1188000" cy="11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50" dirty="0">
                        <a:solidFill>
                          <a:prstClr val="black"/>
                        </a:solidFill>
                      </a:rPr>
                      <a:t>Key Activities</a:t>
                    </a: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4139688" y="2060848"/>
                    <a:ext cx="1188000" cy="237626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50" dirty="0">
                        <a:solidFill>
                          <a:prstClr val="black"/>
                        </a:solidFill>
                      </a:rPr>
                      <a:t>Value proposition</a:t>
                    </a:r>
                    <a:r>
                      <a:rPr lang="hr-HR" sz="1050" dirty="0">
                        <a:solidFill>
                          <a:prstClr val="black"/>
                        </a:solidFill>
                      </a:rPr>
                      <a:t>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5327688" y="2060848"/>
                    <a:ext cx="1188000" cy="11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50" dirty="0">
                        <a:solidFill>
                          <a:prstClr val="black"/>
                        </a:solidFill>
                      </a:rPr>
                      <a:t>Customer Relationships</a:t>
                    </a: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6515688" y="2060848"/>
                    <a:ext cx="1188000" cy="2376264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50" dirty="0">
                        <a:solidFill>
                          <a:prstClr val="black"/>
                        </a:solidFill>
                      </a:rPr>
                      <a:t>Customer Segment</a:t>
                    </a:r>
                    <a:r>
                      <a:rPr lang="hr-HR" sz="1050" dirty="0">
                        <a:solidFill>
                          <a:prstClr val="black"/>
                        </a:solidFill>
                      </a:rPr>
                      <a:t>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2951688" y="3249112"/>
                    <a:ext cx="1188000" cy="11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50" dirty="0">
                        <a:solidFill>
                          <a:prstClr val="black"/>
                        </a:solidFill>
                      </a:rPr>
                      <a:t>Key Resources</a:t>
                    </a: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5327688" y="3249112"/>
                    <a:ext cx="1188000" cy="11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50" dirty="0">
                        <a:solidFill>
                          <a:prstClr val="black"/>
                        </a:solidFill>
                      </a:rPr>
                      <a:t>Channel</a:t>
                    </a:r>
                    <a:r>
                      <a:rPr lang="hr-HR" sz="1050" dirty="0">
                        <a:solidFill>
                          <a:prstClr val="black"/>
                        </a:solidFill>
                      </a:rPr>
                      <a:t>s</a:t>
                    </a:r>
                    <a:endParaRPr lang="en-US" sz="105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8" name="Rectangle 7"/>
                <p:cNvSpPr/>
                <p:nvPr/>
              </p:nvSpPr>
              <p:spPr>
                <a:xfrm>
                  <a:off x="1602000" y="3140968"/>
                  <a:ext cx="2970000" cy="8640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50" dirty="0">
                      <a:solidFill>
                        <a:prstClr val="black"/>
                      </a:solidFill>
                    </a:rPr>
                    <a:t>Cost structure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572000" y="3140968"/>
                  <a:ext cx="2970000" cy="8640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50" dirty="0">
                      <a:solidFill>
                        <a:prstClr val="black"/>
                      </a:solidFill>
                    </a:rPr>
                    <a:t>Revenue streams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602000" y="4004968"/>
                  <a:ext cx="2970000" cy="86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50" dirty="0">
                      <a:solidFill>
                        <a:prstClr val="black"/>
                      </a:solidFill>
                    </a:rPr>
                    <a:t>Societal Costs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572000" y="4004968"/>
                  <a:ext cx="2970000" cy="86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50" dirty="0">
                      <a:solidFill>
                        <a:prstClr val="black"/>
                      </a:solidFill>
                    </a:rPr>
                    <a:t>Societal Benefits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602000" y="4868968"/>
                  <a:ext cx="2970000" cy="864000"/>
                </a:xfrm>
                <a:prstGeom prst="rect">
                  <a:avLst/>
                </a:prstGeom>
                <a:solidFill>
                  <a:srgbClr val="C1FFDD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50" dirty="0">
                      <a:solidFill>
                        <a:prstClr val="black"/>
                      </a:solidFill>
                    </a:rPr>
                    <a:t>Environmental Costs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572000" y="4868968"/>
                  <a:ext cx="2970000" cy="864000"/>
                </a:xfrm>
                <a:prstGeom prst="rect">
                  <a:avLst/>
                </a:prstGeom>
                <a:solidFill>
                  <a:srgbClr val="C1FFDD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50" dirty="0">
                      <a:solidFill>
                        <a:prstClr val="black"/>
                      </a:solidFill>
                    </a:rPr>
                    <a:t>Environmental Benefits</a:t>
                  </a:r>
                </a:p>
              </p:txBody>
            </p:sp>
          </p:grpSp>
        </p:grpSp>
        <p:pic>
          <p:nvPicPr>
            <p:cNvPr id="4" name="Picture 3" descr="https://iblue.interreg-med.eu/fileadmin/_processed_/6/e/csm_LOGO_COLOUR_iBlue_NO_BORDER_b9513a8eae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653847"/>
              <a:ext cx="965200" cy="4032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43731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7351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559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0174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59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9" y="1578953"/>
            <a:ext cx="5954486" cy="42102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3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53A4D8D-77EE-4812-80B0-078AB52BA30D}" type="datetimeFigureOut">
              <a:rPr lang="en-US" smtClean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AA55C1C-73DA-4C86-894D-C0961AA569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8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6" r:id="rId10"/>
    <p:sldLayoutId id="214748397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21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3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6/5/2020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7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6/5/2020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2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6/5/2020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9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4056" r:id="rId2"/>
    <p:sldLayoutId id="21474837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6/5/2020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9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4" r:id="rId2"/>
    <p:sldLayoutId id="214748376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53A4D8D-77EE-4812-80B0-078AB52BA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AA55C1C-73DA-4C86-894D-C0961AA56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67942" fontAlgn="auto">
              <a:spcBef>
                <a:spcPts val="0"/>
              </a:spcBef>
              <a:spcAft>
                <a:spcPts val="0"/>
              </a:spcAft>
            </a:pPr>
            <a:r>
              <a:rPr lang="en-GB" sz="1500" spc="50">
                <a:solidFill>
                  <a:srgbClr val="7E93A5"/>
                </a:solidFill>
                <a:latin typeface="Trebuchet MS" pitchFamily="34" charset="0"/>
                <a:ea typeface="+mn-ea"/>
                <a:cs typeface="Raleway"/>
              </a:rPr>
              <a:t>TAKING </a:t>
            </a:r>
            <a:r>
              <a:rPr lang="en-GB" sz="1500" b="1" spc="50">
                <a:solidFill>
                  <a:srgbClr val="7E93A5"/>
                </a:solidFill>
                <a:latin typeface="Trebuchet MS" pitchFamily="34" charset="0"/>
                <a:ea typeface="+mn-ea"/>
                <a:cs typeface="Raleway"/>
              </a:rPr>
              <a:t>COOPERATION</a:t>
            </a:r>
            <a:r>
              <a:rPr lang="en-GB" sz="1500" spc="50">
                <a:solidFill>
                  <a:srgbClr val="7E93A5"/>
                </a:solidFill>
                <a:latin typeface="Trebuchet MS" pitchFamily="34" charset="0"/>
                <a:ea typeface="+mn-ea"/>
                <a:cs typeface="Raleway"/>
              </a:rPr>
              <a:t> FORWARD</a:t>
            </a:r>
            <a:endParaRPr lang="en-GB" sz="1500" spc="50">
              <a:solidFill>
                <a:srgbClr val="7E93A5"/>
              </a:solidFill>
              <a:latin typeface="Trebuchet MS" pitchFamily="34" charset="0"/>
              <a:ea typeface="+mn-ea"/>
              <a:cs typeface="Lato Ligh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904" y="149227"/>
            <a:ext cx="1776117" cy="7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fld id="{260E2A6B-A809-4840-BF14-8648BC0BDF87}" type="slidenum">
              <a:rPr lang="en-GB" sz="1200" smtClean="0">
                <a:solidFill>
                  <a:srgbClr val="7E93A5"/>
                </a:solidFill>
                <a:latin typeface="Trebuchet MS" pitchFamily="34" charset="0"/>
                <a:ea typeface="+mn-ea"/>
                <a:cs typeface="Raleway Light"/>
              </a:rPr>
              <a:pPr algn="ctr" defTabSz="76794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200">
              <a:solidFill>
                <a:srgbClr val="7E93A5"/>
              </a:solidFill>
              <a:latin typeface="Trebuchet MS" pitchFamily="34" charset="0"/>
              <a:ea typeface="+mn-ea"/>
              <a:cs typeface="Raleway Light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8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88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67942" fontAlgn="auto">
              <a:spcBef>
                <a:spcPts val="0"/>
              </a:spcBef>
              <a:spcAft>
                <a:spcPts val="0"/>
              </a:spcAft>
            </a:pPr>
            <a:r>
              <a:rPr lang="en-GB" sz="1500" spc="50">
                <a:solidFill>
                  <a:srgbClr val="7E93A5"/>
                </a:solidFill>
                <a:latin typeface="Trebuchet MS" pitchFamily="34" charset="0"/>
                <a:ea typeface="+mn-ea"/>
                <a:cs typeface="Raleway"/>
              </a:rPr>
              <a:t>TAKING </a:t>
            </a:r>
            <a:r>
              <a:rPr lang="en-GB" sz="1500" b="1" spc="50">
                <a:solidFill>
                  <a:srgbClr val="7E93A5"/>
                </a:solidFill>
                <a:latin typeface="Trebuchet MS" pitchFamily="34" charset="0"/>
                <a:ea typeface="+mn-ea"/>
                <a:cs typeface="Raleway"/>
              </a:rPr>
              <a:t>COOPERATION</a:t>
            </a:r>
            <a:r>
              <a:rPr lang="en-GB" sz="1500" spc="50">
                <a:solidFill>
                  <a:srgbClr val="7E93A5"/>
                </a:solidFill>
                <a:latin typeface="Trebuchet MS" pitchFamily="34" charset="0"/>
                <a:ea typeface="+mn-ea"/>
                <a:cs typeface="Raleway"/>
              </a:rPr>
              <a:t> FORWARD</a:t>
            </a:r>
            <a:endParaRPr lang="en-GB" sz="1500" spc="50">
              <a:solidFill>
                <a:srgbClr val="7E93A5"/>
              </a:solidFill>
              <a:latin typeface="Trebuchet MS" pitchFamily="34" charset="0"/>
              <a:ea typeface="+mn-ea"/>
              <a:cs typeface="Lato Ligh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904" y="149227"/>
            <a:ext cx="1776117" cy="7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 defTabSz="767942" fontAlgn="auto">
              <a:spcBef>
                <a:spcPts val="0"/>
              </a:spcBef>
              <a:spcAft>
                <a:spcPts val="0"/>
              </a:spcAft>
            </a:pPr>
            <a:fld id="{260E2A6B-A809-4840-BF14-8648BC0BDF87}" type="slidenum">
              <a:rPr lang="en-GB" sz="1200" smtClean="0">
                <a:solidFill>
                  <a:srgbClr val="7E93A5"/>
                </a:solidFill>
                <a:latin typeface="Trebuchet MS" pitchFamily="34" charset="0"/>
                <a:ea typeface="+mn-ea"/>
                <a:cs typeface="Raleway Light"/>
              </a:rPr>
              <a:pPr algn="ctr" defTabSz="76794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200">
              <a:solidFill>
                <a:srgbClr val="7E93A5"/>
              </a:solidFill>
              <a:latin typeface="Trebuchet MS" pitchFamily="34" charset="0"/>
              <a:ea typeface="+mn-ea"/>
              <a:cs typeface="Raleway Light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8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147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8214" y="642918"/>
            <a:ext cx="756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214" y="1957406"/>
            <a:ext cx="756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3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9" r:id="rId2"/>
    <p:sldLayoutId id="214748391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44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44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44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44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44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dirty="0" smtClean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None/>
        <a:defRPr sz="3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4925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898525" indent="-36195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263650" indent="-36195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612900" indent="-357188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463800" indent="-1778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21000" indent="-1778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78200" indent="-1778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35400" indent="-1778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mailto:xxx@uniri.hr" TargetMode="Externa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053526" y="5368899"/>
            <a:ext cx="8061821" cy="712920"/>
          </a:xfrm>
        </p:spPr>
        <p:txBody>
          <a:bodyPr>
            <a:normAutofit/>
          </a:bodyPr>
          <a:lstStyle/>
          <a:p>
            <a:r>
              <a:rPr lang="de-AT" sz="2200" dirty="0"/>
              <a:t>Business Model Traning</a:t>
            </a:r>
            <a:r>
              <a:rPr lang="hr-HR" sz="2200" dirty="0"/>
              <a:t>_</a:t>
            </a:r>
            <a:r>
              <a:rPr lang="hr-HR" sz="2200" dirty="0" err="1"/>
              <a:t>Homework</a:t>
            </a:r>
            <a:endParaRPr lang="en-GB" sz="22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IN SITU, STEP RI PP8, </a:t>
            </a:r>
            <a:r>
              <a:rPr lang="hr-HR" dirty="0"/>
              <a:t>Boris Golob</a:t>
            </a:r>
            <a:endParaRPr lang="de-AT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D70A1A8-195E-4839-BBBD-0DE348A2DB0F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053526" y="4849056"/>
            <a:ext cx="7696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r-Latn-RS" altLang="sr-Latn-RS" sz="1800" dirty="0">
                <a:latin typeface="Arial" panose="020B0604020202020204" pitchFamily="34" charset="0"/>
              </a:rPr>
              <a:t>D.T2.4.2 </a:t>
            </a:r>
            <a:r>
              <a:rPr lang="sr-Latn-RS" altLang="sr-Latn-RS" sz="1800" dirty="0" err="1">
                <a:latin typeface="Arial" panose="020B0604020202020204" pitchFamily="34" charset="0"/>
              </a:rPr>
              <a:t>Joint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Social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Entrepreneurial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Skills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and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Competences</a:t>
            </a:r>
            <a:r>
              <a:rPr lang="sr-Latn-RS" altLang="sr-Latn-RS" sz="1800" dirty="0">
                <a:latin typeface="Arial" panose="020B0604020202020204" pitchFamily="34" charset="0"/>
              </a:rPr>
              <a:t> </a:t>
            </a:r>
            <a:r>
              <a:rPr lang="sr-Latn-RS" altLang="sr-Latn-RS" sz="1800" dirty="0" err="1">
                <a:latin typeface="Arial" panose="020B0604020202020204" pitchFamily="34" charset="0"/>
              </a:rPr>
              <a:t>training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E2868-2E11-4103-BED3-85488C242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7" y="0"/>
            <a:ext cx="4074881" cy="17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Document business model of an existing local social entrepreneurship initiative: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Choose the most appropriate canvas type (BMC, BMCB, SBMC, 3PBMC, MMC)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business model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 „the story” – relationships between BM elements with focus on sustainability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Prepare short presentation (up to 5 min)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Send ppt by Jun 13</a:t>
            </a:r>
            <a:r>
              <a:rPr lang="en-US" baseline="30000" dirty="0"/>
              <a:t>th </a:t>
            </a:r>
            <a:r>
              <a:rPr lang="en-US" dirty="0"/>
              <a:t> to anita.pribanic@uniri.hr, presentations June 15</a:t>
            </a:r>
            <a:r>
              <a:rPr lang="en-US" baseline="30000" dirty="0"/>
              <a:t>th</a:t>
            </a:r>
            <a:r>
              <a:rPr lang="en-US" dirty="0"/>
              <a:t> (</a:t>
            </a:r>
            <a:r>
              <a:rPr lang="en-US"/>
              <a:t>TTT Session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600000">
            <a:off x="7092280" y="220486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1</a:t>
            </a:r>
          </a:p>
        </p:txBody>
      </p:sp>
      <p:sp>
        <p:nvSpPr>
          <p:cNvPr id="3" name="Rectangle 2"/>
          <p:cNvSpPr/>
          <p:nvPr/>
        </p:nvSpPr>
        <p:spPr>
          <a:xfrm rot="21600000">
            <a:off x="7164288" y="2924944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2</a:t>
            </a:r>
          </a:p>
        </p:txBody>
      </p:sp>
      <p:sp>
        <p:nvSpPr>
          <p:cNvPr id="4" name="Rectangle 3"/>
          <p:cNvSpPr/>
          <p:nvPr/>
        </p:nvSpPr>
        <p:spPr>
          <a:xfrm rot="21600000">
            <a:off x="4139952" y="3573016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3</a:t>
            </a:r>
          </a:p>
        </p:txBody>
      </p:sp>
      <p:sp>
        <p:nvSpPr>
          <p:cNvPr id="5" name="Rectangle 4"/>
          <p:cNvSpPr/>
          <p:nvPr/>
        </p:nvSpPr>
        <p:spPr>
          <a:xfrm rot="21600000">
            <a:off x="4283968" y="2060848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1</a:t>
            </a:r>
          </a:p>
        </p:txBody>
      </p:sp>
      <p:sp>
        <p:nvSpPr>
          <p:cNvPr id="6" name="Rectangle 5"/>
          <p:cNvSpPr/>
          <p:nvPr/>
        </p:nvSpPr>
        <p:spPr>
          <a:xfrm rot="21600000">
            <a:off x="4211960" y="2852936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2</a:t>
            </a:r>
          </a:p>
        </p:txBody>
      </p:sp>
      <p:sp>
        <p:nvSpPr>
          <p:cNvPr id="7" name="Rectangle 6"/>
          <p:cNvSpPr/>
          <p:nvPr/>
        </p:nvSpPr>
        <p:spPr>
          <a:xfrm rot="21600000">
            <a:off x="7236296" y="3645024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3</a:t>
            </a:r>
          </a:p>
        </p:txBody>
      </p:sp>
      <p:sp>
        <p:nvSpPr>
          <p:cNvPr id="9" name="Rectangle 8"/>
          <p:cNvSpPr/>
          <p:nvPr/>
        </p:nvSpPr>
        <p:spPr>
          <a:xfrm rot="21600000">
            <a:off x="5508104" y="3507841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Channel 1</a:t>
            </a:r>
          </a:p>
        </p:txBody>
      </p:sp>
      <p:sp>
        <p:nvSpPr>
          <p:cNvPr id="10" name="Rectangle 9"/>
          <p:cNvSpPr/>
          <p:nvPr/>
        </p:nvSpPr>
        <p:spPr>
          <a:xfrm rot="21600000">
            <a:off x="5580112" y="220486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relationship 1</a:t>
            </a:r>
          </a:p>
        </p:txBody>
      </p:sp>
      <p:sp>
        <p:nvSpPr>
          <p:cNvPr id="11" name="Rectangle 10"/>
          <p:cNvSpPr/>
          <p:nvPr/>
        </p:nvSpPr>
        <p:spPr>
          <a:xfrm rot="21600000">
            <a:off x="5597617" y="4833099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1</a:t>
            </a:r>
          </a:p>
        </p:txBody>
      </p:sp>
      <p:sp>
        <p:nvSpPr>
          <p:cNvPr id="12" name="Rectangle 11"/>
          <p:cNvSpPr/>
          <p:nvPr/>
        </p:nvSpPr>
        <p:spPr>
          <a:xfrm rot="21600000">
            <a:off x="2591780" y="3490572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Resource1</a:t>
            </a:r>
          </a:p>
        </p:txBody>
      </p:sp>
      <p:sp>
        <p:nvSpPr>
          <p:cNvPr id="13" name="Rectangle 12"/>
          <p:cNvSpPr/>
          <p:nvPr/>
        </p:nvSpPr>
        <p:spPr>
          <a:xfrm rot="21600000">
            <a:off x="2627884" y="220486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Activity 1</a:t>
            </a:r>
          </a:p>
        </p:txBody>
      </p:sp>
      <p:sp>
        <p:nvSpPr>
          <p:cNvPr id="14" name="Rectangle 13"/>
          <p:cNvSpPr/>
          <p:nvPr/>
        </p:nvSpPr>
        <p:spPr>
          <a:xfrm rot="21600000">
            <a:off x="1187624" y="275005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Partner 1</a:t>
            </a:r>
          </a:p>
        </p:txBody>
      </p:sp>
      <p:sp>
        <p:nvSpPr>
          <p:cNvPr id="15" name="Rectangle 14"/>
          <p:cNvSpPr/>
          <p:nvPr/>
        </p:nvSpPr>
        <p:spPr>
          <a:xfrm rot="21600000">
            <a:off x="2177967" y="4749862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Cost1</a:t>
            </a:r>
          </a:p>
        </p:txBody>
      </p:sp>
      <p:sp>
        <p:nvSpPr>
          <p:cNvPr id="16" name="Rectangle 15"/>
          <p:cNvSpPr/>
          <p:nvPr/>
        </p:nvSpPr>
        <p:spPr>
          <a:xfrm rot="21600000">
            <a:off x="4750361" y="5229143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2</a:t>
            </a:r>
          </a:p>
        </p:txBody>
      </p:sp>
      <p:sp>
        <p:nvSpPr>
          <p:cNvPr id="17" name="Rectangle 16"/>
          <p:cNvSpPr/>
          <p:nvPr/>
        </p:nvSpPr>
        <p:spPr>
          <a:xfrm rot="21600000">
            <a:off x="6786296" y="5085128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3</a:t>
            </a:r>
          </a:p>
        </p:txBody>
      </p:sp>
    </p:spTree>
    <p:extLst>
      <p:ext uri="{BB962C8B-B14F-4D97-AF65-F5344CB8AC3E}">
        <p14:creationId xmlns:p14="http://schemas.microsoft.com/office/powerpoint/2010/main" val="172461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85800"/>
            <a:ext cx="7696200" cy="5410200"/>
            <a:chOff x="-352886" y="1905000"/>
            <a:chExt cx="2486486" cy="2286000"/>
          </a:xfrm>
          <a:effectLst>
            <a:outerShdw blurRad="114300" dist="190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/>
            <p:cNvSpPr/>
            <p:nvPr/>
          </p:nvSpPr>
          <p:spPr>
            <a:xfrm>
              <a:off x="-352886" y="1905000"/>
              <a:ext cx="2486486" cy="2286000"/>
            </a:xfrm>
            <a:prstGeom prst="rect">
              <a:avLst/>
            </a:prstGeom>
            <a:solidFill>
              <a:srgbClr val="EEEFE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57715" y="2078833"/>
              <a:ext cx="2296143" cy="1922461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 rot="21600000">
            <a:off x="6918920" y="1333128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1</a:t>
            </a:r>
          </a:p>
        </p:txBody>
      </p:sp>
      <p:sp>
        <p:nvSpPr>
          <p:cNvPr id="21" name="Rectangle 20"/>
          <p:cNvSpPr/>
          <p:nvPr/>
        </p:nvSpPr>
        <p:spPr>
          <a:xfrm rot="21600000">
            <a:off x="6990928" y="2053208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2</a:t>
            </a:r>
          </a:p>
        </p:txBody>
      </p:sp>
      <p:sp>
        <p:nvSpPr>
          <p:cNvPr id="22" name="Rectangle 21"/>
          <p:cNvSpPr/>
          <p:nvPr/>
        </p:nvSpPr>
        <p:spPr>
          <a:xfrm rot="21600000">
            <a:off x="3966592" y="2701280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3</a:t>
            </a:r>
          </a:p>
        </p:txBody>
      </p:sp>
      <p:sp>
        <p:nvSpPr>
          <p:cNvPr id="23" name="Rectangle 22"/>
          <p:cNvSpPr/>
          <p:nvPr/>
        </p:nvSpPr>
        <p:spPr>
          <a:xfrm rot="21600000">
            <a:off x="4110608" y="1189112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1</a:t>
            </a:r>
          </a:p>
        </p:txBody>
      </p:sp>
      <p:sp>
        <p:nvSpPr>
          <p:cNvPr id="24" name="Rectangle 23"/>
          <p:cNvSpPr/>
          <p:nvPr/>
        </p:nvSpPr>
        <p:spPr>
          <a:xfrm rot="21600000">
            <a:off x="4038600" y="1981200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2</a:t>
            </a:r>
          </a:p>
        </p:txBody>
      </p:sp>
      <p:sp>
        <p:nvSpPr>
          <p:cNvPr id="25" name="Rectangle 24"/>
          <p:cNvSpPr/>
          <p:nvPr/>
        </p:nvSpPr>
        <p:spPr>
          <a:xfrm rot="21600000">
            <a:off x="7061508" y="2636105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3</a:t>
            </a:r>
          </a:p>
        </p:txBody>
      </p:sp>
      <p:sp>
        <p:nvSpPr>
          <p:cNvPr id="26" name="Rectangle 25"/>
          <p:cNvSpPr/>
          <p:nvPr/>
        </p:nvSpPr>
        <p:spPr>
          <a:xfrm rot="21600000">
            <a:off x="5334744" y="2636105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Channel 1</a:t>
            </a:r>
          </a:p>
        </p:txBody>
      </p:sp>
      <p:sp>
        <p:nvSpPr>
          <p:cNvPr id="27" name="Rectangle 26"/>
          <p:cNvSpPr/>
          <p:nvPr/>
        </p:nvSpPr>
        <p:spPr>
          <a:xfrm rot="21600000">
            <a:off x="5406752" y="1333128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relationship 1</a:t>
            </a:r>
          </a:p>
        </p:txBody>
      </p:sp>
      <p:sp>
        <p:nvSpPr>
          <p:cNvPr id="28" name="Rectangle 27"/>
          <p:cNvSpPr/>
          <p:nvPr/>
        </p:nvSpPr>
        <p:spPr>
          <a:xfrm rot="21600000">
            <a:off x="5852866" y="3403950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1</a:t>
            </a:r>
          </a:p>
        </p:txBody>
      </p:sp>
      <p:sp>
        <p:nvSpPr>
          <p:cNvPr id="29" name="Rectangle 28"/>
          <p:cNvSpPr/>
          <p:nvPr/>
        </p:nvSpPr>
        <p:spPr>
          <a:xfrm rot="21600000">
            <a:off x="2418420" y="2618836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Resource1</a:t>
            </a:r>
          </a:p>
        </p:txBody>
      </p:sp>
      <p:sp>
        <p:nvSpPr>
          <p:cNvPr id="30" name="Rectangle 29"/>
          <p:cNvSpPr/>
          <p:nvPr/>
        </p:nvSpPr>
        <p:spPr>
          <a:xfrm rot="21600000">
            <a:off x="2454524" y="1333128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Activity 1</a:t>
            </a:r>
          </a:p>
        </p:txBody>
      </p:sp>
      <p:sp>
        <p:nvSpPr>
          <p:cNvPr id="31" name="Rectangle 30"/>
          <p:cNvSpPr/>
          <p:nvPr/>
        </p:nvSpPr>
        <p:spPr>
          <a:xfrm rot="21600000">
            <a:off x="1014264" y="1878318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Partner 1</a:t>
            </a:r>
          </a:p>
        </p:txBody>
      </p:sp>
      <p:sp>
        <p:nvSpPr>
          <p:cNvPr id="32" name="Rectangle 31"/>
          <p:cNvSpPr/>
          <p:nvPr/>
        </p:nvSpPr>
        <p:spPr>
          <a:xfrm rot="21600000">
            <a:off x="1828800" y="3397870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Cost1</a:t>
            </a:r>
          </a:p>
        </p:txBody>
      </p:sp>
      <p:sp>
        <p:nvSpPr>
          <p:cNvPr id="33" name="Rectangle 32"/>
          <p:cNvSpPr/>
          <p:nvPr/>
        </p:nvSpPr>
        <p:spPr>
          <a:xfrm rot="21600000">
            <a:off x="4809956" y="3565375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2</a:t>
            </a:r>
          </a:p>
        </p:txBody>
      </p:sp>
      <p:sp>
        <p:nvSpPr>
          <p:cNvPr id="34" name="Rectangle 33"/>
          <p:cNvSpPr/>
          <p:nvPr/>
        </p:nvSpPr>
        <p:spPr>
          <a:xfrm rot="21600000">
            <a:off x="6845891" y="3421360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3</a:t>
            </a:r>
          </a:p>
        </p:txBody>
      </p:sp>
      <p:sp>
        <p:nvSpPr>
          <p:cNvPr id="35" name="Rectangle 34"/>
          <p:cNvSpPr/>
          <p:nvPr/>
        </p:nvSpPr>
        <p:spPr>
          <a:xfrm rot="21600000">
            <a:off x="2441272" y="4140468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Societal Cost1</a:t>
            </a:r>
          </a:p>
        </p:txBody>
      </p:sp>
      <p:sp>
        <p:nvSpPr>
          <p:cNvPr id="36" name="Rectangle 35"/>
          <p:cNvSpPr/>
          <p:nvPr/>
        </p:nvSpPr>
        <p:spPr>
          <a:xfrm rot="21600000">
            <a:off x="5709956" y="4228808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Societal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Benefit1</a:t>
            </a:r>
            <a:endParaRPr lang="en-US" sz="1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1600000">
            <a:off x="2434984" y="5001945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Environmental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Cost1</a:t>
            </a:r>
          </a:p>
        </p:txBody>
      </p:sp>
      <p:sp>
        <p:nvSpPr>
          <p:cNvPr id="38" name="Rectangle 37"/>
          <p:cNvSpPr/>
          <p:nvPr/>
        </p:nvSpPr>
        <p:spPr>
          <a:xfrm rot="21600000">
            <a:off x="5703668" y="5090285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Environmental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Benefit1</a:t>
            </a:r>
            <a:endParaRPr lang="en-US" sz="1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4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848600" cy="55512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 rot="21600000">
            <a:off x="7103094" y="190928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1</a:t>
            </a:r>
          </a:p>
        </p:txBody>
      </p:sp>
      <p:sp>
        <p:nvSpPr>
          <p:cNvPr id="4" name="Rectangle 3"/>
          <p:cNvSpPr/>
          <p:nvPr/>
        </p:nvSpPr>
        <p:spPr>
          <a:xfrm rot="21600000">
            <a:off x="7175102" y="2629364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2</a:t>
            </a:r>
          </a:p>
        </p:txBody>
      </p:sp>
      <p:sp>
        <p:nvSpPr>
          <p:cNvPr id="5" name="Rectangle 4"/>
          <p:cNvSpPr/>
          <p:nvPr/>
        </p:nvSpPr>
        <p:spPr>
          <a:xfrm rot="21600000">
            <a:off x="4150766" y="3277436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3</a:t>
            </a:r>
          </a:p>
        </p:txBody>
      </p:sp>
      <p:sp>
        <p:nvSpPr>
          <p:cNvPr id="6" name="Rectangle 5"/>
          <p:cNvSpPr/>
          <p:nvPr/>
        </p:nvSpPr>
        <p:spPr>
          <a:xfrm rot="21600000">
            <a:off x="4294782" y="1765268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1</a:t>
            </a:r>
          </a:p>
        </p:txBody>
      </p:sp>
      <p:sp>
        <p:nvSpPr>
          <p:cNvPr id="7" name="Rectangle 6"/>
          <p:cNvSpPr/>
          <p:nvPr/>
        </p:nvSpPr>
        <p:spPr>
          <a:xfrm rot="21600000">
            <a:off x="4222774" y="2557356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2</a:t>
            </a:r>
          </a:p>
        </p:txBody>
      </p:sp>
      <p:sp>
        <p:nvSpPr>
          <p:cNvPr id="8" name="Rectangle 7"/>
          <p:cNvSpPr/>
          <p:nvPr/>
        </p:nvSpPr>
        <p:spPr>
          <a:xfrm rot="21600000">
            <a:off x="7245682" y="3212261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3</a:t>
            </a:r>
          </a:p>
        </p:txBody>
      </p:sp>
      <p:sp>
        <p:nvSpPr>
          <p:cNvPr id="9" name="Rectangle 8"/>
          <p:cNvSpPr/>
          <p:nvPr/>
        </p:nvSpPr>
        <p:spPr>
          <a:xfrm rot="21600000">
            <a:off x="5518918" y="3212261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Channel 1</a:t>
            </a:r>
          </a:p>
        </p:txBody>
      </p:sp>
      <p:sp>
        <p:nvSpPr>
          <p:cNvPr id="10" name="Rectangle 9"/>
          <p:cNvSpPr/>
          <p:nvPr/>
        </p:nvSpPr>
        <p:spPr>
          <a:xfrm rot="21600000">
            <a:off x="5590926" y="190928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relationship 1</a:t>
            </a:r>
          </a:p>
        </p:txBody>
      </p:sp>
      <p:sp>
        <p:nvSpPr>
          <p:cNvPr id="11" name="Rectangle 10"/>
          <p:cNvSpPr/>
          <p:nvPr/>
        </p:nvSpPr>
        <p:spPr>
          <a:xfrm rot="21600000">
            <a:off x="6172200" y="4191000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1</a:t>
            </a:r>
          </a:p>
        </p:txBody>
      </p:sp>
      <p:sp>
        <p:nvSpPr>
          <p:cNvPr id="12" name="Rectangle 11"/>
          <p:cNvSpPr/>
          <p:nvPr/>
        </p:nvSpPr>
        <p:spPr>
          <a:xfrm rot="21600000">
            <a:off x="2602594" y="3194992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Resource1</a:t>
            </a:r>
          </a:p>
        </p:txBody>
      </p:sp>
      <p:sp>
        <p:nvSpPr>
          <p:cNvPr id="13" name="Rectangle 12"/>
          <p:cNvSpPr/>
          <p:nvPr/>
        </p:nvSpPr>
        <p:spPr>
          <a:xfrm rot="21600000">
            <a:off x="2638698" y="190928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Activity 1</a:t>
            </a:r>
          </a:p>
        </p:txBody>
      </p:sp>
      <p:sp>
        <p:nvSpPr>
          <p:cNvPr id="14" name="Rectangle 13"/>
          <p:cNvSpPr/>
          <p:nvPr/>
        </p:nvSpPr>
        <p:spPr>
          <a:xfrm rot="21600000">
            <a:off x="1198438" y="245447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Partner 1</a:t>
            </a:r>
          </a:p>
        </p:txBody>
      </p:sp>
      <p:sp>
        <p:nvSpPr>
          <p:cNvPr id="15" name="Rectangle 14"/>
          <p:cNvSpPr/>
          <p:nvPr/>
        </p:nvSpPr>
        <p:spPr>
          <a:xfrm rot="21600000">
            <a:off x="2148134" y="4184920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Cost1</a:t>
            </a:r>
          </a:p>
        </p:txBody>
      </p:sp>
      <p:sp>
        <p:nvSpPr>
          <p:cNvPr id="16" name="Rectangle 15"/>
          <p:cNvSpPr/>
          <p:nvPr/>
        </p:nvSpPr>
        <p:spPr>
          <a:xfrm rot="21600000">
            <a:off x="5129290" y="4352425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2</a:t>
            </a:r>
          </a:p>
        </p:txBody>
      </p:sp>
      <p:sp>
        <p:nvSpPr>
          <p:cNvPr id="17" name="Rectangle 16"/>
          <p:cNvSpPr/>
          <p:nvPr/>
        </p:nvSpPr>
        <p:spPr>
          <a:xfrm rot="21600000">
            <a:off x="7165225" y="4208410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3</a:t>
            </a:r>
          </a:p>
        </p:txBody>
      </p:sp>
      <p:sp>
        <p:nvSpPr>
          <p:cNvPr id="18" name="Rectangle 17"/>
          <p:cNvSpPr/>
          <p:nvPr/>
        </p:nvSpPr>
        <p:spPr>
          <a:xfrm rot="21600000">
            <a:off x="1221630" y="5225192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Societal Cost1</a:t>
            </a:r>
          </a:p>
        </p:txBody>
      </p:sp>
      <p:sp>
        <p:nvSpPr>
          <p:cNvPr id="19" name="Rectangle 18"/>
          <p:cNvSpPr/>
          <p:nvPr/>
        </p:nvSpPr>
        <p:spPr>
          <a:xfrm rot="21600000">
            <a:off x="4953000" y="5106920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Societal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Benefit1</a:t>
            </a:r>
            <a:endParaRPr lang="en-US" sz="1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1600000">
            <a:off x="2499382" y="5225191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Environmental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Cost1</a:t>
            </a:r>
          </a:p>
        </p:txBody>
      </p:sp>
      <p:sp>
        <p:nvSpPr>
          <p:cNvPr id="21" name="Rectangle 20"/>
          <p:cNvSpPr/>
          <p:nvPr/>
        </p:nvSpPr>
        <p:spPr>
          <a:xfrm rot="21600000">
            <a:off x="6517635" y="5225191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Environmental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Benefit1</a:t>
            </a:r>
            <a:endParaRPr lang="en-US" sz="1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2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1143000"/>
            <a:ext cx="7696200" cy="4579061"/>
            <a:chOff x="-4191000" y="2819401"/>
            <a:chExt cx="3962399" cy="1981200"/>
          </a:xfrm>
        </p:grpSpPr>
        <p:sp>
          <p:nvSpPr>
            <p:cNvPr id="3" name="Rectangle 2"/>
            <p:cNvSpPr/>
            <p:nvPr/>
          </p:nvSpPr>
          <p:spPr>
            <a:xfrm>
              <a:off x="-4191000" y="2819401"/>
              <a:ext cx="3962399" cy="1981200"/>
            </a:xfrm>
            <a:prstGeom prst="rect">
              <a:avLst/>
            </a:prstGeom>
            <a:solidFill>
              <a:srgbClr val="EEEFEF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39700" dist="406400" dir="192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99134" y="2994590"/>
              <a:ext cx="3572564" cy="1630821"/>
            </a:xfrm>
            <a:prstGeom prst="rect">
              <a:avLst/>
            </a:prstGeom>
            <a:solidFill>
              <a:srgbClr val="EEEFE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sp>
        <p:nvSpPr>
          <p:cNvPr id="5" name="Rectangle 4"/>
          <p:cNvSpPr/>
          <p:nvPr/>
        </p:nvSpPr>
        <p:spPr>
          <a:xfrm rot="21600000">
            <a:off x="5760210" y="2126023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1</a:t>
            </a:r>
          </a:p>
        </p:txBody>
      </p:sp>
      <p:sp>
        <p:nvSpPr>
          <p:cNvPr id="6" name="Rectangle 5"/>
          <p:cNvSpPr/>
          <p:nvPr/>
        </p:nvSpPr>
        <p:spPr>
          <a:xfrm rot="21600000">
            <a:off x="5832218" y="2846103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2</a:t>
            </a:r>
          </a:p>
        </p:txBody>
      </p:sp>
      <p:sp>
        <p:nvSpPr>
          <p:cNvPr id="7" name="Rectangle 6"/>
          <p:cNvSpPr/>
          <p:nvPr/>
        </p:nvSpPr>
        <p:spPr>
          <a:xfrm rot="21600000">
            <a:off x="3308319" y="3273152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3</a:t>
            </a:r>
          </a:p>
        </p:txBody>
      </p:sp>
      <p:sp>
        <p:nvSpPr>
          <p:cNvPr id="8" name="Rectangle 7"/>
          <p:cNvSpPr/>
          <p:nvPr/>
        </p:nvSpPr>
        <p:spPr>
          <a:xfrm rot="21600000">
            <a:off x="3452335" y="176098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1</a:t>
            </a:r>
          </a:p>
        </p:txBody>
      </p:sp>
      <p:sp>
        <p:nvSpPr>
          <p:cNvPr id="9" name="Rectangle 8"/>
          <p:cNvSpPr/>
          <p:nvPr/>
        </p:nvSpPr>
        <p:spPr>
          <a:xfrm rot="21600000">
            <a:off x="3380327" y="2553072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2</a:t>
            </a:r>
          </a:p>
        </p:txBody>
      </p:sp>
      <p:sp>
        <p:nvSpPr>
          <p:cNvPr id="10" name="Rectangle 9"/>
          <p:cNvSpPr/>
          <p:nvPr/>
        </p:nvSpPr>
        <p:spPr>
          <a:xfrm rot="21600000">
            <a:off x="5902798" y="3429000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3</a:t>
            </a:r>
          </a:p>
        </p:txBody>
      </p:sp>
      <p:sp>
        <p:nvSpPr>
          <p:cNvPr id="11" name="Rectangle 10"/>
          <p:cNvSpPr/>
          <p:nvPr/>
        </p:nvSpPr>
        <p:spPr>
          <a:xfrm rot="21600000">
            <a:off x="4546955" y="3242171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Channel 1</a:t>
            </a:r>
          </a:p>
        </p:txBody>
      </p:sp>
      <p:sp>
        <p:nvSpPr>
          <p:cNvPr id="12" name="Rectangle 11"/>
          <p:cNvSpPr/>
          <p:nvPr/>
        </p:nvSpPr>
        <p:spPr>
          <a:xfrm rot="21600000">
            <a:off x="4618963" y="193919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Customer relationship 1</a:t>
            </a:r>
          </a:p>
        </p:txBody>
      </p:sp>
      <p:sp>
        <p:nvSpPr>
          <p:cNvPr id="13" name="Rectangle 12"/>
          <p:cNvSpPr/>
          <p:nvPr/>
        </p:nvSpPr>
        <p:spPr>
          <a:xfrm rot="21600000">
            <a:off x="4872635" y="443416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1</a:t>
            </a:r>
          </a:p>
        </p:txBody>
      </p:sp>
      <p:sp>
        <p:nvSpPr>
          <p:cNvPr id="14" name="Rectangle 13"/>
          <p:cNvSpPr/>
          <p:nvPr/>
        </p:nvSpPr>
        <p:spPr>
          <a:xfrm rot="21600000">
            <a:off x="2291112" y="3259331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Resource1</a:t>
            </a:r>
          </a:p>
        </p:txBody>
      </p:sp>
      <p:sp>
        <p:nvSpPr>
          <p:cNvPr id="15" name="Rectangle 14"/>
          <p:cNvSpPr/>
          <p:nvPr/>
        </p:nvSpPr>
        <p:spPr>
          <a:xfrm rot="21600000">
            <a:off x="2327216" y="1973623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Activity 1</a:t>
            </a:r>
          </a:p>
        </p:txBody>
      </p:sp>
      <p:sp>
        <p:nvSpPr>
          <p:cNvPr id="16" name="Rectangle 15"/>
          <p:cNvSpPr/>
          <p:nvPr/>
        </p:nvSpPr>
        <p:spPr>
          <a:xfrm rot="21600000">
            <a:off x="886956" y="2518813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Partner 1</a:t>
            </a:r>
          </a:p>
        </p:txBody>
      </p:sp>
      <p:sp>
        <p:nvSpPr>
          <p:cNvPr id="17" name="Rectangle 16"/>
          <p:cNvSpPr/>
          <p:nvPr/>
        </p:nvSpPr>
        <p:spPr>
          <a:xfrm rot="21600000">
            <a:off x="1836652" y="4249259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Cost1</a:t>
            </a:r>
          </a:p>
        </p:txBody>
      </p:sp>
      <p:sp>
        <p:nvSpPr>
          <p:cNvPr id="18" name="Rectangle 17"/>
          <p:cNvSpPr/>
          <p:nvPr/>
        </p:nvSpPr>
        <p:spPr>
          <a:xfrm rot="21600000">
            <a:off x="3829725" y="4595589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2</a:t>
            </a:r>
          </a:p>
        </p:txBody>
      </p:sp>
      <p:sp>
        <p:nvSpPr>
          <p:cNvPr id="19" name="Rectangle 18"/>
          <p:cNvSpPr/>
          <p:nvPr/>
        </p:nvSpPr>
        <p:spPr>
          <a:xfrm rot="21600000">
            <a:off x="5865660" y="4451574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Revenue 3</a:t>
            </a:r>
          </a:p>
        </p:txBody>
      </p:sp>
      <p:sp>
        <p:nvSpPr>
          <p:cNvPr id="20" name="Rectangle 19"/>
          <p:cNvSpPr/>
          <p:nvPr/>
        </p:nvSpPr>
        <p:spPr>
          <a:xfrm rot="21600000">
            <a:off x="6910710" y="4595589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Benefit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 rot="21600000">
            <a:off x="6956033" y="2049016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Beneficiary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730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8928"/>
            <a:ext cx="7467600" cy="5280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39700" dist="406400" dir="1920000" algn="tl" rotWithShape="0">
              <a:prstClr val="black">
                <a:alpha val="34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 rot="21600000">
            <a:off x="7092280" y="220486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Beneficiary 1</a:t>
            </a:r>
          </a:p>
        </p:txBody>
      </p:sp>
      <p:sp>
        <p:nvSpPr>
          <p:cNvPr id="4" name="Rectangle 3"/>
          <p:cNvSpPr/>
          <p:nvPr/>
        </p:nvSpPr>
        <p:spPr>
          <a:xfrm rot="21600000">
            <a:off x="7164288" y="2924944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Beneficiary 2</a:t>
            </a:r>
          </a:p>
        </p:txBody>
      </p:sp>
      <p:sp>
        <p:nvSpPr>
          <p:cNvPr id="5" name="Rectangle 4"/>
          <p:cNvSpPr/>
          <p:nvPr/>
        </p:nvSpPr>
        <p:spPr>
          <a:xfrm rot="21600000">
            <a:off x="4139952" y="3573016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3</a:t>
            </a:r>
          </a:p>
        </p:txBody>
      </p:sp>
      <p:sp>
        <p:nvSpPr>
          <p:cNvPr id="6" name="Rectangle 5"/>
          <p:cNvSpPr/>
          <p:nvPr/>
        </p:nvSpPr>
        <p:spPr>
          <a:xfrm rot="21600000">
            <a:off x="4283968" y="2060848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1</a:t>
            </a:r>
          </a:p>
        </p:txBody>
      </p:sp>
      <p:sp>
        <p:nvSpPr>
          <p:cNvPr id="7" name="Rectangle 6"/>
          <p:cNvSpPr/>
          <p:nvPr/>
        </p:nvSpPr>
        <p:spPr>
          <a:xfrm rot="21600000">
            <a:off x="4211960" y="2852936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VP 2</a:t>
            </a:r>
          </a:p>
        </p:txBody>
      </p:sp>
      <p:sp>
        <p:nvSpPr>
          <p:cNvPr id="8" name="Rectangle 7"/>
          <p:cNvSpPr/>
          <p:nvPr/>
        </p:nvSpPr>
        <p:spPr>
          <a:xfrm rot="21600000">
            <a:off x="7236296" y="3645024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Beneficiary 3</a:t>
            </a:r>
          </a:p>
        </p:txBody>
      </p:sp>
      <p:sp>
        <p:nvSpPr>
          <p:cNvPr id="9" name="Rectangle 8"/>
          <p:cNvSpPr/>
          <p:nvPr/>
        </p:nvSpPr>
        <p:spPr>
          <a:xfrm rot="21600000">
            <a:off x="5508104" y="3507841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Deployment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 rot="21600000">
            <a:off x="5580112" y="220486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Buy-in &amp; </a:t>
            </a:r>
            <a:r>
              <a:rPr lang="hr-HR" sz="1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Suport</a:t>
            </a: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 rot="21600000">
            <a:off x="5597617" y="4833099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Achievement Impact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  <a:endParaRPr lang="en-US" sz="1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600000">
            <a:off x="2591780" y="3490572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Resource1</a:t>
            </a:r>
          </a:p>
        </p:txBody>
      </p:sp>
      <p:sp>
        <p:nvSpPr>
          <p:cNvPr id="13" name="Rectangle 12"/>
          <p:cNvSpPr/>
          <p:nvPr/>
        </p:nvSpPr>
        <p:spPr>
          <a:xfrm rot="21600000">
            <a:off x="2627884" y="220486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Activity 1</a:t>
            </a:r>
          </a:p>
        </p:txBody>
      </p:sp>
      <p:sp>
        <p:nvSpPr>
          <p:cNvPr id="14" name="Rectangle 13"/>
          <p:cNvSpPr/>
          <p:nvPr/>
        </p:nvSpPr>
        <p:spPr>
          <a:xfrm rot="21600000">
            <a:off x="1187624" y="2750054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Partner 1</a:t>
            </a:r>
          </a:p>
        </p:txBody>
      </p:sp>
      <p:sp>
        <p:nvSpPr>
          <p:cNvPr id="15" name="Rectangle 14"/>
          <p:cNvSpPr/>
          <p:nvPr/>
        </p:nvSpPr>
        <p:spPr>
          <a:xfrm rot="21600000">
            <a:off x="2177967" y="4749862"/>
            <a:ext cx="900000" cy="504056"/>
          </a:xfrm>
          <a:prstGeom prst="rect">
            <a:avLst/>
          </a:prstGeom>
          <a:solidFill>
            <a:srgbClr val="FF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Cost1</a:t>
            </a:r>
          </a:p>
        </p:txBody>
      </p:sp>
      <p:sp>
        <p:nvSpPr>
          <p:cNvPr id="16" name="Rectangle 15"/>
          <p:cNvSpPr/>
          <p:nvPr/>
        </p:nvSpPr>
        <p:spPr>
          <a:xfrm rot="21600000">
            <a:off x="4750361" y="5229143"/>
            <a:ext cx="9000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Achievement Impact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 rot="21600000">
            <a:off x="6786296" y="5085128"/>
            <a:ext cx="900000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Achievement Impact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>
                    <a:lumMod val="95000"/>
                    <a:lumOff val="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67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914400" y="5943600"/>
            <a:ext cx="6553200" cy="5204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dirty="0" err="1">
                <a:solidFill>
                  <a:prstClr val="black"/>
                </a:solidFill>
                <a:latin typeface="Calibri" panose="020F0502020204030204" pitchFamily="34" charset="0"/>
              </a:rPr>
              <a:t>Questions</a:t>
            </a:r>
            <a:r>
              <a:rPr lang="hr-HR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9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0722" y="2578455"/>
            <a:ext cx="6618212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4D4D4E"/>
              </a:solidFill>
              <a:latin typeface="Trebuchet MS"/>
              <a:ea typeface="+mn-ea"/>
              <a:cs typeface="+mn-cs"/>
              <a:hlinkClick r:id="rId2"/>
            </a:endParaRPr>
          </a:p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 err="1">
                <a:solidFill>
                  <a:srgbClr val="4D4D4E"/>
                </a:solidFill>
                <a:latin typeface="Trebuchet MS"/>
                <a:ea typeface="+mn-ea"/>
                <a:cs typeface="+mn-cs"/>
                <a:hlinkClick r:id="rId2"/>
              </a:rPr>
              <a:t>bgolob</a:t>
            </a:r>
            <a:r>
              <a:rPr lang="pl-PL" sz="2000" dirty="0">
                <a:solidFill>
                  <a:srgbClr val="4D4D4E"/>
                </a:solidFill>
                <a:latin typeface="Trebuchet MS"/>
                <a:ea typeface="+mn-ea"/>
                <a:cs typeface="+mn-cs"/>
                <a:hlinkClick r:id="rId2"/>
              </a:rPr>
              <a:t>@</a:t>
            </a:r>
            <a:r>
              <a:rPr lang="en-US" sz="2000" dirty="0">
                <a:solidFill>
                  <a:srgbClr val="4D4D4E"/>
                </a:solidFill>
                <a:latin typeface="Trebuchet MS"/>
                <a:ea typeface="+mn-ea"/>
                <a:cs typeface="+mn-cs"/>
                <a:hlinkClick r:id="rId2"/>
              </a:rPr>
              <a:t>uniri.hr</a:t>
            </a:r>
            <a:endParaRPr lang="en-US" sz="2000" dirty="0">
              <a:solidFill>
                <a:srgbClr val="4D4D4E"/>
              </a:solidFill>
              <a:latin typeface="Trebuchet MS"/>
              <a:ea typeface="+mn-ea"/>
              <a:cs typeface="+mn-cs"/>
            </a:endParaRPr>
          </a:p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4D4D4E"/>
              </a:solidFill>
              <a:latin typeface="Trebuchet MS"/>
              <a:ea typeface="+mn-ea"/>
              <a:cs typeface="+mn-cs"/>
            </a:endParaRPr>
          </a:p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STEP RI Ltd.</a:t>
            </a:r>
          </a:p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Science and Technology Park of the University of Rijeka</a:t>
            </a:r>
          </a:p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Radmile</a:t>
            </a:r>
            <a:r>
              <a:rPr lang="en-US" sz="2000" dirty="0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Matejčić</a:t>
            </a:r>
            <a:r>
              <a:rPr lang="en-US" sz="2000" dirty="0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 10</a:t>
            </a:r>
            <a:r>
              <a:rPr lang="pl-PL" sz="2000" dirty="0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, </a:t>
            </a:r>
            <a:r>
              <a:rPr lang="en-US" sz="2000" dirty="0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51000 Rijeka</a:t>
            </a:r>
            <a:r>
              <a:rPr lang="pl-PL" sz="2000" dirty="0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, </a:t>
            </a:r>
            <a:r>
              <a:rPr lang="en-US" sz="2000" dirty="0">
                <a:solidFill>
                  <a:srgbClr val="4D4D4E"/>
                </a:solidFill>
                <a:latin typeface="Trebuchet MS"/>
                <a:ea typeface="+mn-ea"/>
                <a:cs typeface="+mn-cs"/>
              </a:rPr>
              <a:t>Croatia</a:t>
            </a:r>
          </a:p>
          <a:p>
            <a:pPr defTabSz="76794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1336782" y="2894120"/>
            <a:ext cx="355788" cy="240787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7B7B7B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1336098" y="3628904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pPr defTabSz="767942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4D4D4E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293" y="1442968"/>
            <a:ext cx="6618213" cy="686006"/>
          </a:xfrm>
        </p:spPr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0499B-43DF-4FA6-B95F-A56DCE39A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40" y="0"/>
            <a:ext cx="2265719" cy="9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59116&quot;&gt;&lt;object type=&quot;3&quot; unique_id=&quot;135552&quot;&gt;&lt;property id=&quot;20148&quot; value=&quot;5&quot;/&gt;&lt;property id=&quot;20300&quot; value=&quot;Slide 2&quot;/&gt;&lt;property id=&quot;20307&quot; value=&quot;469&quot;/&gt;&lt;/object&gt;&lt;object type=&quot;3&quot; unique_id=&quot;135553&quot;&gt;&lt;property id=&quot;20148&quot; value=&quot;5&quot;/&gt;&lt;property id=&quot;20300&quot; value=&quot;Slide 3&quot;/&gt;&lt;property id=&quot;20307&quot; value=&quot;470&quot;/&gt;&lt;/object&gt;&lt;object type=&quot;3&quot; unique_id=&quot;135554&quot;&gt;&lt;property id=&quot;20148&quot; value=&quot;5&quot;/&gt;&lt;property id=&quot;20300&quot; value=&quot;Slide 6&quot;/&gt;&lt;property id=&quot;20307&quot; value=&quot;471&quot;/&gt;&lt;/object&gt;&lt;object type=&quot;3&quot; unique_id=&quot;135555&quot;&gt;&lt;property id=&quot;20148&quot; value=&quot;5&quot;/&gt;&lt;property id=&quot;20300&quot; value=&quot;Slide 7&quot;/&gt;&lt;property id=&quot;20307&quot; value=&quot;476&quot;/&gt;&lt;/object&gt;&lt;object type=&quot;3&quot; unique_id=&quot;135556&quot;&gt;&lt;property id=&quot;20148&quot; value=&quot;5&quot;/&gt;&lt;property id=&quot;20300&quot; value=&quot;Slide 8&quot;/&gt;&lt;property id=&quot;20307&quot; value=&quot;477&quot;/&gt;&lt;/object&gt;&lt;object type=&quot;3&quot; unique_id=&quot;135557&quot;&gt;&lt;property id=&quot;20148&quot; value=&quot;5&quot;/&gt;&lt;property id=&quot;20300&quot; value=&quot;Slide 9&quot;/&gt;&lt;property id=&quot;20307&quot; value=&quot;478&quot;/&gt;&lt;/object&gt;&lt;object type=&quot;3&quot; unique_id=&quot;135558&quot;&gt;&lt;property id=&quot;20148&quot; value=&quot;5&quot;/&gt;&lt;property id=&quot;20300&quot; value=&quot;Slide 10&quot;/&gt;&lt;property id=&quot;20307&quot; value=&quot;479&quot;/&gt;&lt;/object&gt;&lt;object type=&quot;3&quot; unique_id=&quot;135559&quot;&gt;&lt;property id=&quot;20148&quot; value=&quot;5&quot;/&gt;&lt;property id=&quot;20300&quot; value=&quot;Slide 11&quot;/&gt;&lt;property id=&quot;20307&quot; value=&quot;480&quot;/&gt;&lt;/object&gt;&lt;object type=&quot;3&quot; unique_id=&quot;135560&quot;&gt;&lt;property id=&quot;20148&quot; value=&quot;5&quot;/&gt;&lt;property id=&quot;20300&quot; value=&quot;Slide 12&quot;/&gt;&lt;property id=&quot;20307&quot; value=&quot;472&quot;/&gt;&lt;/object&gt;&lt;object type=&quot;3&quot; unique_id=&quot;135561&quot;&gt;&lt;property id=&quot;20148&quot; value=&quot;5&quot;/&gt;&lt;property id=&quot;20300&quot; value=&quot;Slide 13&quot;/&gt;&lt;property id=&quot;20307&quot; value=&quot;473&quot;/&gt;&lt;/object&gt;&lt;object type=&quot;3&quot; unique_id=&quot;135562&quot;&gt;&lt;property id=&quot;20148&quot; value=&quot;5&quot;/&gt;&lt;property id=&quot;20300&quot; value=&quot;Slide 14&quot;/&gt;&lt;property id=&quot;20307&quot; value=&quot;474&quot;/&gt;&lt;/object&gt;&lt;object type=&quot;3&quot; unique_id=&quot;135563&quot;&gt;&lt;property id=&quot;20148&quot; value=&quot;5&quot;/&gt;&lt;property id=&quot;20300&quot; value=&quot;Slide 15&quot;/&gt;&lt;property id=&quot;20307&quot; value=&quot;481&quot;/&gt;&lt;/object&gt;&lt;object type=&quot;3&quot; unique_id=&quot;135564&quot;&gt;&lt;property id=&quot;20148&quot; value=&quot;5&quot;/&gt;&lt;property id=&quot;20300&quot; value=&quot;Slide 16&quot;/&gt;&lt;property id=&quot;20307&quot; value=&quot;376&quot;/&gt;&lt;/object&gt;&lt;object type=&quot;3&quot; unique_id=&quot;135565&quot;&gt;&lt;property id=&quot;20148&quot; value=&quot;5&quot;/&gt;&lt;property id=&quot;20300&quot; value=&quot;Slide 19&quot;/&gt;&lt;property id=&quot;20307&quot; value=&quot;483&quot;/&gt;&lt;/object&gt;&lt;object type=&quot;3&quot; unique_id=&quot;135566&quot;&gt;&lt;property id=&quot;20148&quot; value=&quot;5&quot;/&gt;&lt;property id=&quot;20300&quot; value=&quot;Slide 20&quot;/&gt;&lt;property id=&quot;20307&quot; value=&quot;484&quot;/&gt;&lt;/object&gt;&lt;object type=&quot;3&quot; unique_id=&quot;135567&quot;&gt;&lt;property id=&quot;20148&quot; value=&quot;5&quot;/&gt;&lt;property id=&quot;20300&quot; value=&quot;Slide 21&quot;/&gt;&lt;property id=&quot;20307&quot; value=&quot;485&quot;/&gt;&lt;/object&gt;&lt;object type=&quot;3&quot; unique_id=&quot;135568&quot;&gt;&lt;property id=&quot;20148&quot; value=&quot;5&quot;/&gt;&lt;property id=&quot;20300&quot; value=&quot;Slide 22&quot;/&gt;&lt;property id=&quot;20307&quot; value=&quot;486&quot;/&gt;&lt;/object&gt;&lt;object type=&quot;3&quot; unique_id=&quot;135569&quot;&gt;&lt;property id=&quot;20148&quot; value=&quot;5&quot;/&gt;&lt;property id=&quot;20300&quot; value=&quot;Slide 23&quot;/&gt;&lt;property id=&quot;20307&quot; value=&quot;487&quot;/&gt;&lt;/object&gt;&lt;object type=&quot;3&quot; unique_id=&quot;135570&quot;&gt;&lt;property id=&quot;20148&quot; value=&quot;5&quot;/&gt;&lt;property id=&quot;20300&quot; value=&quot;Slide 24&quot;/&gt;&lt;property id=&quot;20307&quot; value=&quot;488&quot;/&gt;&lt;/object&gt;&lt;object type=&quot;3&quot; unique_id=&quot;135571&quot;&gt;&lt;property id=&quot;20148&quot; value=&quot;5&quot;/&gt;&lt;property id=&quot;20300&quot; value=&quot;Slide 25&quot;/&gt;&lt;property id=&quot;20307&quot; value=&quot;489&quot;/&gt;&lt;/object&gt;&lt;object type=&quot;3&quot; unique_id=&quot;135572&quot;&gt;&lt;property id=&quot;20148&quot; value=&quot;5&quot;/&gt;&lt;property id=&quot;20300&quot; value=&quot;Slide 26&quot;/&gt;&lt;property id=&quot;20307&quot; value=&quot;490&quot;/&gt;&lt;/object&gt;&lt;object type=&quot;3&quot; unique_id=&quot;135573&quot;&gt;&lt;property id=&quot;20148&quot; value=&quot;5&quot;/&gt;&lt;property id=&quot;20300&quot; value=&quot;Slide 27&quot;/&gt;&lt;property id=&quot;20307&quot; value=&quot;491&quot;/&gt;&lt;/object&gt;&lt;object type=&quot;3&quot; unique_id=&quot;135574&quot;&gt;&lt;property id=&quot;20148&quot; value=&quot;5&quot;/&gt;&lt;property id=&quot;20300&quot; value=&quot;Slide 28&quot;/&gt;&lt;property id=&quot;20307&quot; value=&quot;492&quot;/&gt;&lt;/object&gt;&lt;object type=&quot;3&quot; unique_id=&quot;135575&quot;&gt;&lt;property id=&quot;20148&quot; value=&quot;5&quot;/&gt;&lt;property id=&quot;20300&quot; value=&quot;Slide 29&quot;/&gt;&lt;property id=&quot;20307&quot; value=&quot;499&quot;/&gt;&lt;/object&gt;&lt;object type=&quot;3&quot; unique_id=&quot;135576&quot;&gt;&lt;property id=&quot;20148&quot; value=&quot;5&quot;/&gt;&lt;property id=&quot;20300&quot; value=&quot;Slide 30&quot;/&gt;&lt;property id=&quot;20307&quot; value=&quot;500&quot;/&gt;&lt;/object&gt;&lt;object type=&quot;3&quot; unique_id=&quot;135668&quot;&gt;&lt;property id=&quot;20148&quot; value=&quot;5&quot;/&gt;&lt;property id=&quot;20300&quot; value=&quot;Slide 87&quot;/&gt;&lt;property id=&quot;20307&quot; value=&quot;436&quot;/&gt;&lt;/object&gt;&lt;object type=&quot;3&quot; unique_id=&quot;135670&quot;&gt;&lt;property id=&quot;20148&quot; value=&quot;5&quot;/&gt;&lt;property id=&quot;20300&quot; value=&quot;Slide 98&quot;/&gt;&lt;property id=&quot;20307&quot; value=&quot;536&quot;/&gt;&lt;/object&gt;&lt;object type=&quot;3&quot; unique_id=&quot;135673&quot;&gt;&lt;property id=&quot;20148&quot; value=&quot;5&quot;/&gt;&lt;property id=&quot;20300&quot; value=&quot;Slide 99&quot;/&gt;&lt;property id=&quot;20307&quot; value=&quot;537&quot;/&gt;&lt;/object&gt;&lt;object type=&quot;3&quot; unique_id=&quot;207861&quot;&gt;&lt;property id=&quot;20148&quot; value=&quot;5&quot;/&gt;&lt;property id=&quot;20300&quot; value=&quot;Slide 1&quot;/&gt;&lt;property id=&quot;20307&quot; value=&quot;661&quot;/&gt;&lt;/object&gt;&lt;object type=&quot;3&quot; unique_id=&quot;211437&quot;&gt;&lt;property id=&quot;20148&quot; value=&quot;5&quot;/&gt;&lt;property id=&quot;20300&quot; value=&quot;Slide 17&quot;/&gt;&lt;property id=&quot;20307&quot; value=&quot;698&quot;/&gt;&lt;/object&gt;&lt;object type=&quot;3&quot; unique_id=&quot;211438&quot;&gt;&lt;property id=&quot;20148&quot; value=&quot;5&quot;/&gt;&lt;property id=&quot;20300&quot; value=&quot;Slide 18&quot;/&gt;&lt;property id=&quot;20307&quot; value=&quot;699&quot;/&gt;&lt;/object&gt;&lt;object type=&quot;3&quot; unique_id=&quot;214396&quot;&gt;&lt;property id=&quot;20148&quot; value=&quot;5&quot;/&gt;&lt;property id=&quot;20300&quot; value=&quot;Slide 4&quot;/&gt;&lt;property id=&quot;20307&quot; value=&quot;754&quot;/&gt;&lt;/object&gt;&lt;object type=&quot;3&quot; unique_id=&quot;214397&quot;&gt;&lt;property id=&quot;20148&quot; value=&quot;5&quot;/&gt;&lt;property id=&quot;20300&quot; value=&quot;Slide 5&quot;/&gt;&lt;property id=&quot;20307&quot; value=&quot;755&quot;/&gt;&lt;/object&gt;&lt;object type=&quot;3&quot; unique_id=&quot;214398&quot;&gt;&lt;property id=&quot;20148&quot; value=&quot;5&quot;/&gt;&lt;property id=&quot;20300&quot; value=&quot;Slide 31&quot;/&gt;&lt;property id=&quot;20307&quot; value=&quot;760&quot;/&gt;&lt;/object&gt;&lt;object type=&quot;3&quot; unique_id=&quot;214399&quot;&gt;&lt;property id=&quot;20148&quot; value=&quot;5&quot;/&gt;&lt;property id=&quot;20300&quot; value=&quot;Slide 32&quot;/&gt;&lt;property id=&quot;20307&quot; value=&quot;761&quot;/&gt;&lt;/object&gt;&lt;object type=&quot;3&quot; unique_id=&quot;214403&quot;&gt;&lt;property id=&quot;20148&quot; value=&quot;5&quot;/&gt;&lt;property id=&quot;20300&quot; value=&quot;Slide 33&quot;/&gt;&lt;property id=&quot;20307&quot; value=&quot;737&quot;/&gt;&lt;/object&gt;&lt;object type=&quot;3&quot; unique_id=&quot;214404&quot;&gt;&lt;property id=&quot;20148&quot; value=&quot;5&quot;/&gt;&lt;property id=&quot;20300&quot; value=&quot;Slide 34&quot;/&gt;&lt;property id=&quot;20307&quot; value=&quot;738&quot;/&gt;&lt;/object&gt;&lt;object type=&quot;3&quot; unique_id=&quot;214405&quot;&gt;&lt;property id=&quot;20148&quot; value=&quot;5&quot;/&gt;&lt;property id=&quot;20300&quot; value=&quot;Slide 35&quot;/&gt;&lt;property id=&quot;20307&quot; value=&quot;739&quot;/&gt;&lt;/object&gt;&lt;object type=&quot;3&quot; unique_id=&quot;214406&quot;&gt;&lt;property id=&quot;20148&quot; value=&quot;5&quot;/&gt;&lt;property id=&quot;20300&quot; value=&quot;Slide 36&quot;/&gt;&lt;property id=&quot;20307&quot; value=&quot;763&quot;/&gt;&lt;/object&gt;&lt;object type=&quot;3&quot; unique_id=&quot;214407&quot;&gt;&lt;property id=&quot;20148&quot; value=&quot;5&quot;/&gt;&lt;property id=&quot;20300&quot; value=&quot;Slide 37&quot;/&gt;&lt;property id=&quot;20307&quot; value=&quot;762&quot;/&gt;&lt;/object&gt;&lt;object type=&quot;3&quot; unique_id=&quot;214408&quot;&gt;&lt;property id=&quot;20148&quot; value=&quot;5&quot;/&gt;&lt;property id=&quot;20300&quot; value=&quot;Slide 38&quot;/&gt;&lt;property id=&quot;20307&quot; value=&quot;764&quot;/&gt;&lt;/object&gt;&lt;object type=&quot;3&quot; unique_id=&quot;214409&quot;&gt;&lt;property id=&quot;20148&quot; value=&quot;5&quot;/&gt;&lt;property id=&quot;20300&quot; value=&quot;Slide 39&quot;/&gt;&lt;property id=&quot;20307&quot; value=&quot;765&quot;/&gt;&lt;/object&gt;&lt;object type=&quot;3&quot; unique_id=&quot;214410&quot;&gt;&lt;property id=&quot;20148&quot; value=&quot;5&quot;/&gt;&lt;property id=&quot;20300&quot; value=&quot;Slide 40&quot;/&gt;&lt;property id=&quot;20307&quot; value=&quot;766&quot;/&gt;&lt;/object&gt;&lt;object type=&quot;3&quot; unique_id=&quot;214411&quot;&gt;&lt;property id=&quot;20148&quot; value=&quot;5&quot;/&gt;&lt;property id=&quot;20300&quot; value=&quot;Slide 41&quot;/&gt;&lt;property id=&quot;20307&quot; value=&quot;767&quot;/&gt;&lt;/object&gt;&lt;object type=&quot;3&quot; unique_id=&quot;214412&quot;&gt;&lt;property id=&quot;20148&quot; value=&quot;5&quot;/&gt;&lt;property id=&quot;20300&quot; value=&quot;Slide 42&quot;/&gt;&lt;property id=&quot;20307&quot; value=&quot;768&quot;/&gt;&lt;/object&gt;&lt;object type=&quot;3&quot; unique_id=&quot;214413&quot;&gt;&lt;property id=&quot;20148&quot; value=&quot;5&quot;/&gt;&lt;property id=&quot;20300&quot; value=&quot;Slide 43&quot;/&gt;&lt;property id=&quot;20307&quot; value=&quot;769&quot;/&gt;&lt;/object&gt;&lt;object type=&quot;3&quot; unique_id=&quot;214414&quot;&gt;&lt;property id=&quot;20148&quot; value=&quot;5&quot;/&gt;&lt;property id=&quot;20300&quot; value=&quot;Slide 44&quot;/&gt;&lt;property id=&quot;20307&quot; value=&quot;770&quot;/&gt;&lt;/object&gt;&lt;object type=&quot;3&quot; unique_id=&quot;214415&quot;&gt;&lt;property id=&quot;20148&quot; value=&quot;5&quot;/&gt;&lt;property id=&quot;20300&quot; value=&quot;Slide 45&quot;/&gt;&lt;property id=&quot;20307&quot; value=&quot;771&quot;/&gt;&lt;/object&gt;&lt;object type=&quot;3&quot; unique_id=&quot;214416&quot;&gt;&lt;property id=&quot;20148&quot; value=&quot;5&quot;/&gt;&lt;property id=&quot;20300&quot; value=&quot;Slide 46&quot;/&gt;&lt;property id=&quot;20307&quot; value=&quot;772&quot;/&gt;&lt;/object&gt;&lt;object type=&quot;3&quot; unique_id=&quot;214417&quot;&gt;&lt;property id=&quot;20148&quot; value=&quot;5&quot;/&gt;&lt;property id=&quot;20300&quot; value=&quot;Slide 47&quot;/&gt;&lt;property id=&quot;20307&quot; value=&quot;773&quot;/&gt;&lt;/object&gt;&lt;object type=&quot;3&quot; unique_id=&quot;214418&quot;&gt;&lt;property id=&quot;20148&quot; value=&quot;5&quot;/&gt;&lt;property id=&quot;20300&quot; value=&quot;Slide 48&quot;/&gt;&lt;property id=&quot;20307&quot; value=&quot;774&quot;/&gt;&lt;/object&gt;&lt;object type=&quot;3&quot; unique_id=&quot;214419&quot;&gt;&lt;property id=&quot;20148&quot; value=&quot;5&quot;/&gt;&lt;property id=&quot;20300&quot; value=&quot;Slide 49&quot;/&gt;&lt;property id=&quot;20307&quot; value=&quot;775&quot;/&gt;&lt;/object&gt;&lt;object type=&quot;3&quot; unique_id=&quot;214420&quot;&gt;&lt;property id=&quot;20148&quot; value=&quot;5&quot;/&gt;&lt;property id=&quot;20300&quot; value=&quot;Slide 50&quot;/&gt;&lt;property id=&quot;20307&quot; value=&quot;776&quot;/&gt;&lt;/object&gt;&lt;object type=&quot;3&quot; unique_id=&quot;214421&quot;&gt;&lt;property id=&quot;20148&quot; value=&quot;5&quot;/&gt;&lt;property id=&quot;20300&quot; value=&quot;Slide 51&quot;/&gt;&lt;property id=&quot;20307&quot; value=&quot;777&quot;/&gt;&lt;/object&gt;&lt;object type=&quot;3&quot; unique_id=&quot;214422&quot;&gt;&lt;property id=&quot;20148&quot; value=&quot;5&quot;/&gt;&lt;property id=&quot;20300&quot; value=&quot;Slide 52&quot;/&gt;&lt;property id=&quot;20307&quot; value=&quot;778&quot;/&gt;&lt;/object&gt;&lt;object type=&quot;3&quot; unique_id=&quot;214423&quot;&gt;&lt;property id=&quot;20148&quot; value=&quot;5&quot;/&gt;&lt;property id=&quot;20300&quot; value=&quot;Slide 53&quot;/&gt;&lt;property id=&quot;20307&quot; value=&quot;779&quot;/&gt;&lt;/object&gt;&lt;object type=&quot;3&quot; unique_id=&quot;214424&quot;&gt;&lt;property id=&quot;20148&quot; value=&quot;5&quot;/&gt;&lt;property id=&quot;20300&quot; value=&quot;Slide 54&quot;/&gt;&lt;property id=&quot;20307&quot; value=&quot;780&quot;/&gt;&lt;/object&gt;&lt;object type=&quot;3&quot; unique_id=&quot;214425&quot;&gt;&lt;property id=&quot;20148&quot; value=&quot;5&quot;/&gt;&lt;property id=&quot;20300&quot; value=&quot;Slide 80&quot;/&gt;&lt;property id=&quot;20307&quot; value=&quot;740&quot;/&gt;&lt;/object&gt;&lt;object type=&quot;3&quot; unique_id=&quot;214426&quot;&gt;&lt;property id=&quot;20148&quot; value=&quot;5&quot;/&gt;&lt;property id=&quot;20300&quot; value=&quot;Slide 81&quot;/&gt;&lt;property id=&quot;20307&quot; value=&quot;752&quot;/&gt;&lt;/object&gt;&lt;object type=&quot;3&quot; unique_id=&quot;214427&quot;&gt;&lt;property id=&quot;20148&quot; value=&quot;5&quot;/&gt;&lt;property id=&quot;20300&quot; value=&quot;Slide 82&quot;/&gt;&lt;property id=&quot;20307&quot; value=&quot;781&quot;/&gt;&lt;/object&gt;&lt;object type=&quot;3&quot; unique_id=&quot;214428&quot;&gt;&lt;property id=&quot;20148&quot; value=&quot;5&quot;/&gt;&lt;property id=&quot;20300&quot; value=&quot;Slide 83&quot;/&gt;&lt;property id=&quot;20307&quot; value=&quot;782&quot;/&gt;&lt;/object&gt;&lt;object type=&quot;3&quot; unique_id=&quot;214429&quot;&gt;&lt;property id=&quot;20148&quot; value=&quot;5&quot;/&gt;&lt;property id=&quot;20300&quot; value=&quot;Slide 84&quot;/&gt;&lt;property id=&quot;20307&quot; value=&quot;783&quot;/&gt;&lt;/object&gt;&lt;object type=&quot;3&quot; unique_id=&quot;214430&quot;&gt;&lt;property id=&quot;20148&quot; value=&quot;5&quot;/&gt;&lt;property id=&quot;20300&quot; value=&quot;Slide 85&quot;/&gt;&lt;property id=&quot;20307&quot; value=&quot;785&quot;/&gt;&lt;/object&gt;&lt;object type=&quot;3&quot; unique_id=&quot;214431&quot;&gt;&lt;property id=&quot;20148&quot; value=&quot;5&quot;/&gt;&lt;property id=&quot;20300&quot; value=&quot;Slide 86&quot;/&gt;&lt;property id=&quot;20307&quot; value=&quot;784&quot;/&gt;&lt;/object&gt;&lt;object type=&quot;3&quot; unique_id=&quot;214432&quot;&gt;&lt;property id=&quot;20148&quot; value=&quot;5&quot;/&gt;&lt;property id=&quot;20300&quot; value=&quot;Slide 88&quot;/&gt;&lt;property id=&quot;20307&quot; value=&quot;727&quot;/&gt;&lt;/object&gt;&lt;object type=&quot;3&quot; unique_id=&quot;214433&quot;&gt;&lt;property id=&quot;20148&quot; value=&quot;5&quot;/&gt;&lt;property id=&quot;20300&quot; value=&quot;Slide 89&quot;/&gt;&lt;property id=&quot;20307&quot; value=&quot;728&quot;/&gt;&lt;/object&gt;&lt;object type=&quot;3&quot; unique_id=&quot;214434&quot;&gt;&lt;property id=&quot;20148&quot; value=&quot;5&quot;/&gt;&lt;property id=&quot;20300&quot; value=&quot;Slide 90&quot;/&gt;&lt;property id=&quot;20307&quot; value=&quot;729&quot;/&gt;&lt;/object&gt;&lt;object type=&quot;3&quot; unique_id=&quot;214435&quot;&gt;&lt;property id=&quot;20148&quot; value=&quot;5&quot;/&gt;&lt;property id=&quot;20300&quot; value=&quot;Slide 91&quot;/&gt;&lt;property id=&quot;20307&quot; value=&quot;730&quot;/&gt;&lt;/object&gt;&lt;object type=&quot;3&quot; unique_id=&quot;214436&quot;&gt;&lt;property id=&quot;20148&quot; value=&quot;5&quot;/&gt;&lt;property id=&quot;20300&quot; value=&quot;Slide 92&quot;/&gt;&lt;property id=&quot;20307&quot; value=&quot;731&quot;/&gt;&lt;/object&gt;&lt;object type=&quot;3&quot; unique_id=&quot;214437&quot;&gt;&lt;property id=&quot;20148&quot; value=&quot;5&quot;/&gt;&lt;property id=&quot;20300&quot; value=&quot;Slide 93&quot;/&gt;&lt;property id=&quot;20307&quot; value=&quot;732&quot;/&gt;&lt;/object&gt;&lt;object type=&quot;3&quot; unique_id=&quot;214438&quot;&gt;&lt;property id=&quot;20148&quot; value=&quot;5&quot;/&gt;&lt;property id=&quot;20300&quot; value=&quot;Slide 94&quot;/&gt;&lt;property id=&quot;20307&quot; value=&quot;733&quot;/&gt;&lt;/object&gt;&lt;object type=&quot;3&quot; unique_id=&quot;214439&quot;&gt;&lt;property id=&quot;20148&quot; value=&quot;5&quot;/&gt;&lt;property id=&quot;20300&quot; value=&quot;Slide 95&quot;/&gt;&lt;property id=&quot;20307&quot; value=&quot;734&quot;/&gt;&lt;/object&gt;&lt;object type=&quot;3&quot; unique_id=&quot;214440&quot;&gt;&lt;property id=&quot;20148&quot; value=&quot;5&quot;/&gt;&lt;property id=&quot;20300&quot; value=&quot;Slide 96&quot;/&gt;&lt;property id=&quot;20307&quot; value=&quot;735&quot;/&gt;&lt;/object&gt;&lt;object type=&quot;3&quot; unique_id=&quot;214441&quot;&gt;&lt;property id=&quot;20148&quot; value=&quot;5&quot;/&gt;&lt;property id=&quot;20300&quot; value=&quot;Slide 97&quot;/&gt;&lt;property id=&quot;20307&quot; value=&quot;736&quot;/&gt;&lt;/object&gt;&lt;object type=&quot;3&quot; unique_id=&quot;226372&quot;&gt;&lt;property id=&quot;20148&quot; value=&quot;5&quot;/&gt;&lt;property id=&quot;20300&quot; value=&quot;Slide 55&quot;/&gt;&lt;property id=&quot;20307&quot; value=&quot;786&quot;/&gt;&lt;/object&gt;&lt;object type=&quot;3&quot; unique_id=&quot;226373&quot;&gt;&lt;property id=&quot;20148&quot; value=&quot;5&quot;/&gt;&lt;property id=&quot;20300&quot; value=&quot;Slide 56&quot;/&gt;&lt;property id=&quot;20307&quot; value=&quot;787&quot;/&gt;&lt;/object&gt;&lt;object type=&quot;3&quot; unique_id=&quot;226374&quot;&gt;&lt;property id=&quot;20148&quot; value=&quot;5&quot;/&gt;&lt;property id=&quot;20300&quot; value=&quot;Slide 57&quot;/&gt;&lt;property id=&quot;20307&quot; value=&quot;798&quot;/&gt;&lt;/object&gt;&lt;object type=&quot;3&quot; unique_id=&quot;226375&quot;&gt;&lt;property id=&quot;20148&quot; value=&quot;5&quot;/&gt;&lt;property id=&quot;20300&quot; value=&quot;Slide 58&quot;/&gt;&lt;property id=&quot;20307&quot; value=&quot;789&quot;/&gt;&lt;/object&gt;&lt;object type=&quot;3&quot; unique_id=&quot;226376&quot;&gt;&lt;property id=&quot;20148&quot; value=&quot;5&quot;/&gt;&lt;property id=&quot;20300&quot; value=&quot;Slide 59&quot;/&gt;&lt;property id=&quot;20307&quot; value=&quot;790&quot;/&gt;&lt;/object&gt;&lt;object type=&quot;3&quot; unique_id=&quot;226377&quot;&gt;&lt;property id=&quot;20148&quot; value=&quot;5&quot;/&gt;&lt;property id=&quot;20300&quot; value=&quot;Slide 60&quot;/&gt;&lt;property id=&quot;20307&quot; value=&quot;791&quot;/&gt;&lt;/object&gt;&lt;object type=&quot;3&quot; unique_id=&quot;226378&quot;&gt;&lt;property id=&quot;20148&quot; value=&quot;5&quot;/&gt;&lt;property id=&quot;20300&quot; value=&quot;Slide 61&quot;/&gt;&lt;property id=&quot;20307&quot; value=&quot;792&quot;/&gt;&lt;/object&gt;&lt;object type=&quot;3&quot; unique_id=&quot;226379&quot;&gt;&lt;property id=&quot;20148&quot; value=&quot;5&quot;/&gt;&lt;property id=&quot;20300&quot; value=&quot;Slide 62&quot;/&gt;&lt;property id=&quot;20307&quot; value=&quot;793&quot;/&gt;&lt;/object&gt;&lt;object type=&quot;3&quot; unique_id=&quot;226380&quot;&gt;&lt;property id=&quot;20148&quot; value=&quot;5&quot;/&gt;&lt;property id=&quot;20300&quot; value=&quot;Slide 63&quot;/&gt;&lt;property id=&quot;20307&quot; value=&quot;794&quot;/&gt;&lt;/object&gt;&lt;object type=&quot;3&quot; unique_id=&quot;226381&quot;&gt;&lt;property id=&quot;20148&quot; value=&quot;5&quot;/&gt;&lt;property id=&quot;20300&quot; value=&quot;Slide 64&quot;/&gt;&lt;property id=&quot;20307&quot; value=&quot;795&quot;/&gt;&lt;/object&gt;&lt;object type=&quot;3&quot; unique_id=&quot;226382&quot;&gt;&lt;property id=&quot;20148&quot; value=&quot;5&quot;/&gt;&lt;property id=&quot;20300&quot; value=&quot;Slide 65&quot;/&gt;&lt;property id=&quot;20307&quot; value=&quot;796&quot;/&gt;&lt;/object&gt;&lt;object type=&quot;3&quot; unique_id=&quot;226383&quot;&gt;&lt;property id=&quot;20148&quot; value=&quot;5&quot;/&gt;&lt;property id=&quot;20300&quot; value=&quot;Slide 66&quot;/&gt;&lt;property id=&quot;20307&quot; value=&quot;797&quot;/&gt;&lt;/object&gt;&lt;object type=&quot;3&quot; unique_id=&quot;226384&quot;&gt;&lt;property id=&quot;20148&quot; value=&quot;5&quot;/&gt;&lt;property id=&quot;20300&quot; value=&quot;Slide 67&quot;/&gt;&lt;property id=&quot;20307&quot; value=&quot;788&quot;/&gt;&lt;/object&gt;&lt;object type=&quot;3&quot; unique_id=&quot;226385&quot;&gt;&lt;property id=&quot;20148&quot; value=&quot;5&quot;/&gt;&lt;property id=&quot;20300&quot; value=&quot;Slide 68&quot;/&gt;&lt;property id=&quot;20307&quot; value=&quot;799&quot;/&gt;&lt;/object&gt;&lt;object type=&quot;3&quot; unique_id=&quot;226386&quot;&gt;&lt;property id=&quot;20148&quot; value=&quot;5&quot;/&gt;&lt;property id=&quot;20300&quot; value=&quot;Slide 69&quot;/&gt;&lt;property id=&quot;20307&quot; value=&quot;800&quot;/&gt;&lt;/object&gt;&lt;object type=&quot;3&quot; unique_id=&quot;226387&quot;&gt;&lt;property id=&quot;20148&quot; value=&quot;5&quot;/&gt;&lt;property id=&quot;20300&quot; value=&quot;Slide 70&quot;/&gt;&lt;property id=&quot;20307&quot; value=&quot;801&quot;/&gt;&lt;/object&gt;&lt;object type=&quot;3&quot; unique_id=&quot;226388&quot;&gt;&lt;property id=&quot;20148&quot; value=&quot;5&quot;/&gt;&lt;property id=&quot;20300&quot; value=&quot;Slide 71&quot;/&gt;&lt;property id=&quot;20307&quot; value=&quot;802&quot;/&gt;&lt;/object&gt;&lt;object type=&quot;3&quot; unique_id=&quot;226389&quot;&gt;&lt;property id=&quot;20148&quot; value=&quot;5&quot;/&gt;&lt;property id=&quot;20300&quot; value=&quot;Slide 72&quot;/&gt;&lt;property id=&quot;20307&quot; value=&quot;803&quot;/&gt;&lt;/object&gt;&lt;object type=&quot;3&quot; unique_id=&quot;226390&quot;&gt;&lt;property id=&quot;20148&quot; value=&quot;5&quot;/&gt;&lt;property id=&quot;20300&quot; value=&quot;Slide 73&quot;/&gt;&lt;property id=&quot;20307&quot; value=&quot;804&quot;/&gt;&lt;/object&gt;&lt;object type=&quot;3&quot; unique_id=&quot;226391&quot;&gt;&lt;property id=&quot;20148&quot; value=&quot;5&quot;/&gt;&lt;property id=&quot;20300&quot; value=&quot;Slide 74&quot;/&gt;&lt;property id=&quot;20307&quot; value=&quot;805&quot;/&gt;&lt;/object&gt;&lt;object type=&quot;3&quot; unique_id=&quot;226392&quot;&gt;&lt;property id=&quot;20148&quot; value=&quot;5&quot;/&gt;&lt;property id=&quot;20300&quot; value=&quot;Slide 75&quot;/&gt;&lt;property id=&quot;20307&quot; value=&quot;806&quot;/&gt;&lt;/object&gt;&lt;object type=&quot;3&quot; unique_id=&quot;226393&quot;&gt;&lt;property id=&quot;20148&quot; value=&quot;5&quot;/&gt;&lt;property id=&quot;20300&quot; value=&quot;Slide 76&quot;/&gt;&lt;property id=&quot;20307&quot; value=&quot;807&quot;/&gt;&lt;/object&gt;&lt;object type=&quot;3&quot; unique_id=&quot;226394&quot;&gt;&lt;property id=&quot;20148&quot; value=&quot;5&quot;/&gt;&lt;property id=&quot;20300&quot; value=&quot;Slide 77&quot;/&gt;&lt;property id=&quot;20307&quot; value=&quot;808&quot;/&gt;&lt;/object&gt;&lt;object type=&quot;3&quot; unique_id=&quot;226395&quot;&gt;&lt;property id=&quot;20148&quot; value=&quot;5&quot;/&gt;&lt;property id=&quot;20300&quot; value=&quot;Slide 78&quot;/&gt;&lt;property id=&quot;20307&quot; value=&quot;809&quot;/&gt;&lt;/object&gt;&lt;object type=&quot;3&quot; unique_id=&quot;226396&quot;&gt;&lt;property id=&quot;20148&quot; value=&quot;5&quot;/&gt;&lt;property id=&quot;20300&quot; value=&quot;Slide 79&quot;/&gt;&lt;property id=&quot;20307&quot; value=&quot;810&quot;/&gt;&lt;/object&gt;&lt;/object&gt;&lt;object type=&quot;8&quot; unique_id=&quot;5920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Crveno">
  <a:themeElements>
    <a:clrScheme name="Crve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rnd" cmpd="sng" algn="ctr">
          <a:solidFill>
            <a:srgbClr val="07650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2">
              <a:lumMod val="75000"/>
            </a:schemeClr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Crve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ven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ven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ven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ven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ven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ven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6c70a2-c5e4-481b-a272-21e4970279b4">COUNTRYRBEC-408-454</_dlc_DocId>
    <_dlc_DocIdUrl xmlns="2c6c70a2-c5e4-481b-a272-21e4970279b4">
      <Url>https://intranet.undp.org/country/rbec/rs/intraOLD/_layouts/DocIdRedir.aspx?ID=COUNTRYRBEC-408-454</Url>
      <Description>COUNTRYRBEC-408-454</Description>
    </_dlc_DocIdUrl>
    <Category xmlns="66a35867-5127-4001-b08f-623253f92eee">Forms and Templates</Category>
    <Unit xmlns="66a35867-5127-4001-b08f-623253f92eee">19</Unit>
    <IconOverlay xmlns="http://schemas.microsoft.com/sharepoint/v4" xsi:nil="true"/>
    <TaxCatchAll xmlns="1ed4137b-41b2-488b-8250-6d369ec27664"/>
    <RelatedService0 xmlns="519c05c2-a592-4097-b480-4bfa8e706c9c">
      <Value>152</Value>
    </RelatedService0>
    <ServiceCategory xmlns="66a35867-5127-4001-b08f-623253f92eee"/>
    <_dlc_DocIdPersistId xmlns="2c6c70a2-c5e4-481b-a272-21e4970279b4">false</_dlc_DocIdPersistId>
    <_dlc_Exempt xmlns="http://schemas.microsoft.com/sharepoint/v3">false</_dlc_Exempt>
    <_dlc_ExpireDateSaved xmlns="http://schemas.microsoft.com/sharepoint/v3" xsi:nil="true"/>
    <_dlc_Expire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17175F6CAE84F99BFFCEFBE3C594C" ma:contentTypeVersion="2" ma:contentTypeDescription="Create a new document." ma:contentTypeScope="" ma:versionID="d3f7cfde15c625ff990036b632710c9f">
  <xsd:schema xmlns:xsd="http://www.w3.org/2001/XMLSchema" xmlns:xs="http://www.w3.org/2001/XMLSchema" xmlns:p="http://schemas.microsoft.com/office/2006/metadata/properties" xmlns:ns1="http://schemas.microsoft.com/sharepoint/v3" xmlns:ns2="519c05c2-a592-4097-b480-4bfa8e706c9c" xmlns:ns3="66a35867-5127-4001-b08f-623253f92eee" xmlns:ns4="http://schemas.microsoft.com/sharepoint/v4" xmlns:ns5="1ed4137b-41b2-488b-8250-6d369ec27664" xmlns:ns6="2c6c70a2-c5e4-481b-a272-21e4970279b4" targetNamespace="http://schemas.microsoft.com/office/2006/metadata/properties" ma:root="true" ma:fieldsID="2d354beafdaacc839124c5bf05fde97d" ns1:_="" ns2:_="" ns3:_="" ns4:_="" ns5:_="" ns6:_="">
    <xsd:import namespace="http://schemas.microsoft.com/sharepoint/v3"/>
    <xsd:import namespace="519c05c2-a592-4097-b480-4bfa8e706c9c"/>
    <xsd:import namespace="66a35867-5127-4001-b08f-623253f92eee"/>
    <xsd:import namespace="http://schemas.microsoft.com/sharepoint/v4"/>
    <xsd:import namespace="1ed4137b-41b2-488b-8250-6d369ec27664"/>
    <xsd:import namespace="2c6c70a2-c5e4-481b-a272-21e4970279b4"/>
    <xsd:element name="properties">
      <xsd:complexType>
        <xsd:sequence>
          <xsd:element name="documentManagement">
            <xsd:complexType>
              <xsd:all>
                <xsd:element ref="ns2:RelatedService0" minOccurs="0"/>
                <xsd:element ref="ns3:Category" minOccurs="0"/>
                <xsd:element ref="ns3:Unit"/>
                <xsd:element ref="ns3:ServiceCategory" minOccurs="0"/>
                <xsd:element ref="ns4:IconOverlay" minOccurs="0"/>
                <xsd:element ref="ns5:TaxCatchAll" minOccurs="0"/>
                <xsd:element ref="ns1:_dlc_ExpireDateSaved" minOccurs="0"/>
                <xsd:element ref="ns1:_dlc_ExpireDate" minOccurs="0"/>
                <xsd:element ref="ns1:_dlc_Exempt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1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c05c2-a592-4097-b480-4bfa8e706c9c" elementFormDefault="qualified">
    <xsd:import namespace="http://schemas.microsoft.com/office/2006/documentManagement/types"/>
    <xsd:import namespace="http://schemas.microsoft.com/office/infopath/2007/PartnerControls"/>
    <xsd:element name="RelatedService0" ma:index="2" nillable="true" ma:displayName="Service" ma:description="Select the service to which this document relates." ma:list="{a244ac60-b57d-4e92-8dc7-188307c4855c}" ma:internalName="RelatedService0" ma:showField="Title" ma:web="8f36ce66-5d07-474b-9261-7f3e75bc0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35867-5127-4001-b08f-623253f92eee" elementFormDefault="qualified">
    <xsd:import namespace="http://schemas.microsoft.com/office/2006/documentManagement/types"/>
    <xsd:import namespace="http://schemas.microsoft.com/office/infopath/2007/PartnerControls"/>
    <xsd:element name="Category" ma:index="3" nillable="true" ma:displayName="Category" ma:format="RadioButtons" ma:indexed="true" ma:internalName="Category">
      <xsd:simpleType>
        <xsd:union memberTypes="dms:Text">
          <xsd:simpleType>
            <xsd:restriction base="dms:Choice">
              <xsd:enumeration value="Incoming mail"/>
              <xsd:enumeration value="Outgoing mail"/>
              <xsd:enumeration value="Standard Operating Procedure"/>
              <xsd:enumeration value="Process Flow"/>
              <xsd:enumeration value="Policy and Procedure"/>
              <xsd:enumeration value="Reference Information"/>
              <xsd:enumeration value="Forms and Templates"/>
            </xsd:restriction>
          </xsd:simpleType>
        </xsd:union>
      </xsd:simpleType>
    </xsd:element>
    <xsd:element name="Unit" ma:index="4" ma:displayName="Unit" ma:list="{0d5f26b6-d0ce-416b-8e13-13a36e306fd9}" ma:internalName="Unit" ma:readOnly="false" ma:showField="Title" ma:web="8f36ce66-5d07-474b-9261-7f3e75bc0ff9">
      <xsd:simpleType>
        <xsd:restriction base="dms:Lookup"/>
      </xsd:simpleType>
    </xsd:element>
    <xsd:element name="ServiceCategory" ma:index="5" nillable="true" ma:displayName="Service Category" ma:internalName="Service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ministration"/>
                        <xsd:enumeration value="Asset Management"/>
                        <xsd:enumeration value="Audio/Video Conference"/>
                        <xsd:enumeration value="Benefits &amp; Entitlements"/>
                        <xsd:enumeration value="Borrow IT Equipment"/>
                        <xsd:enumeration value="CAP (Contract, Asset, and Procurement) Committee"/>
                        <xsd:enumeration value="Chartfields (COA)"/>
                        <xsd:enumeration value="Contact Us"/>
                        <xsd:enumeration value="Contract Administration"/>
                        <xsd:enumeration value="Contractual Reform"/>
                        <xsd:enumeration value="Cost Recovery - ISS and GMS"/>
                        <xsd:enumeration value="Cost-Sharing Contribution"/>
                        <xsd:enumeration value="Courier"/>
                        <xsd:enumeration value="Directory Information"/>
                        <xsd:enumeration value="DSA &amp; Terminal Allowance"/>
                        <xsd:enumeration value="Financial Reports"/>
                        <xsd:enumeration value="Help Desk"/>
                        <xsd:enumeration value="ICT First Aid"/>
                        <xsd:enumeration value="ICT Standard and Policy"/>
                        <xsd:enumeration value="ID Cards / Driving License"/>
                        <xsd:enumeration value="Induction"/>
                        <xsd:enumeration value="Info on Travel Agents"/>
                        <xsd:enumeration value="Information Security"/>
                        <xsd:enumeration value="Internal Control"/>
                        <xsd:enumeration value="Learning"/>
                        <xsd:enumeration value="Leave"/>
                        <xsd:enumeration value="Logisitcs Supports"/>
                        <xsd:enumeration value="Long-Term Agreements (LTAs) - Goods"/>
                        <xsd:enumeration value="Long-Term Agreements (LTAs) - Services"/>
                        <xsd:enumeration value="Mailing"/>
                        <xsd:enumeration value="Payment"/>
                        <xsd:enumeration value="Payroll"/>
                        <xsd:enumeration value="Performance Management"/>
                        <xsd:enumeration value="Pouch"/>
                        <xsd:enumeration value="Procurement - Goods"/>
                        <xsd:enumeration value="Procurement - Services"/>
                        <xsd:enumeration value="Project Set-up and Closure &amp; Budget Error"/>
                        <xsd:enumeration value="Recruitment"/>
                        <xsd:enumeration value="Reporting"/>
                        <xsd:enumeration value="Separation"/>
                        <xsd:enumeration value="Shipping and Car Transfer"/>
                        <xsd:enumeration value="Stationary"/>
                        <xsd:enumeration value="System Access"/>
                        <xsd:enumeration value="Telephone/VDO Conference"/>
                        <xsd:enumeration value="Transport &amp; Travel"/>
                        <xsd:enumeration value="UNDP Thailand Bank Account &amp; Vendor Bank Set-up"/>
                        <xsd:enumeration value="UNLP &amp; UN Certificates"/>
                        <xsd:enumeration value="Visa &amp; Stay Permit"/>
                        <xsd:enumeration value="Website Maintenance"/>
                        <xsd:enumeration value="Work Life Balance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14f9afa4-c88b-4736-807a-520ead6bf172}" ma:internalName="TaxCatchAll" ma:showField="CatchAllData" ma:web="2c6c70a2-c5e4-481b-a272-21e497027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c70a2-c5e4-481b-a272-21e4970279b4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A9F8D4A-5003-48B2-A25D-256FD3D73991}">
  <ds:schemaRefs>
    <ds:schemaRef ds:uri="http://purl.org/dc/terms/"/>
    <ds:schemaRef ds:uri="519c05c2-a592-4097-b480-4bfa8e706c9c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6a35867-5127-4001-b08f-623253f92eee"/>
    <ds:schemaRef ds:uri="http://schemas.microsoft.com/sharepoint/v3"/>
    <ds:schemaRef ds:uri="2c6c70a2-c5e4-481b-a272-21e4970279b4"/>
    <ds:schemaRef ds:uri="1ed4137b-41b2-488b-8250-6d369ec2766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F91C0D-B76B-45AE-BE5D-4626FF190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9c05c2-a592-4097-b480-4bfa8e706c9c"/>
    <ds:schemaRef ds:uri="66a35867-5127-4001-b08f-623253f92eee"/>
    <ds:schemaRef ds:uri="http://schemas.microsoft.com/sharepoint/v4"/>
    <ds:schemaRef ds:uri="1ed4137b-41b2-488b-8250-6d369ec27664"/>
    <ds:schemaRef ds:uri="2c6c70a2-c5e4-481b-a272-21e497027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95BF71-5740-48A1-A40F-2C066643CC8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35C7BD5-EC54-48D9-86A0-45831EDE07F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15843</TotalTime>
  <Words>309</Words>
  <Application>Microsoft Office PowerPoint</Application>
  <PresentationFormat>On-screen Show (4:3)</PresentationFormat>
  <Paragraphs>110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9</vt:i4>
      </vt:variant>
    </vt:vector>
  </HeadingPairs>
  <TitlesOfParts>
    <vt:vector size="31" baseType="lpstr">
      <vt:lpstr>Arial</vt:lpstr>
      <vt:lpstr>Calibri</vt:lpstr>
      <vt:lpstr>Gill Sans</vt:lpstr>
      <vt:lpstr>Myriad Pro</vt:lpstr>
      <vt:lpstr>Raleway Light</vt:lpstr>
      <vt:lpstr>Times New Roman</vt:lpstr>
      <vt:lpstr>Trebuchet MS</vt:lpstr>
      <vt:lpstr>Wingdings</vt:lpstr>
      <vt:lpstr>Wingdings 2</vt:lpstr>
      <vt:lpstr>Office Theme</vt:lpstr>
      <vt:lpstr>2_Office Theme</vt:lpstr>
      <vt:lpstr>20_Office Theme</vt:lpstr>
      <vt:lpstr>1_Office Theme</vt:lpstr>
      <vt:lpstr>4_Office Theme</vt:lpstr>
      <vt:lpstr>6_Office Theme</vt:lpstr>
      <vt:lpstr>1_CentralEurope_iService</vt:lpstr>
      <vt:lpstr>CentralEurope_iService</vt:lpstr>
      <vt:lpstr>2_Crveno</vt:lpstr>
      <vt:lpstr>3_Office Theme</vt:lpstr>
      <vt:lpstr>Custom Design</vt:lpstr>
      <vt:lpstr>11_Office Theme</vt:lpstr>
      <vt:lpstr>17_Office Theme</vt:lpstr>
      <vt:lpstr>PowerPoint Presentation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>UNDP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Business Model Traning_InSitu</dc:title>
  <dc:creator>Boris Golob</dc:creator>
  <cp:lastModifiedBy>Anita</cp:lastModifiedBy>
  <cp:revision>583</cp:revision>
  <cp:lastPrinted>2020-06-05T08:47:57Z</cp:lastPrinted>
  <dcterms:created xsi:type="dcterms:W3CDTF">2011-06-27T14:19:05Z</dcterms:created>
  <dcterms:modified xsi:type="dcterms:W3CDTF">2020-06-05T12:42:05Z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0x010100A0A17175F6CAE84F99BFFCEFBE3C594C</vt:lpwstr>
  </property>
  <property fmtid="{D5CDD505-2E9C-101B-9397-08002B2CF9AE}" pid="3" name="_dlc_DocIdItemGuid">
    <vt:lpwstr>e8b31ce1-4cf8-4b04-97f3-2900dac114d8</vt:lpwstr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Order">
    <vt:r8>45400</vt:r8>
  </property>
  <property fmtid="{D5CDD505-2E9C-101B-9397-08002B2CF9AE}" pid="7" name="URL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</Properties>
</file>